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embeddedFontLst>
    <p:embeddedFont>
      <p:font typeface="Arial Black"/>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8" roundtripDataSignature="AMtx7mgfBpHDI4hUs35pETYlyPyg9Ht/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529CBC-3B36-40CD-A6C3-0D0F690F37AC}">
  <a:tblStyle styleId="{FC529CBC-3B36-40CD-A6C3-0D0F690F37AC}" styleName="Table_0">
    <a:wholeTbl>
      <a:tcTxStyle b="off" i="off">
        <a:font>
          <a:latin typeface="Tw Cen MT"/>
          <a:ea typeface="Tw Cen MT"/>
          <a:cs typeface="Tw Cen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F6EE"/>
          </a:solidFill>
        </a:fill>
      </a:tcStyle>
    </a:wholeTbl>
    <a:band1H>
      <a:tcTxStyle/>
      <a:tcStyle>
        <a:fill>
          <a:solidFill>
            <a:srgbClr val="CFEEDB"/>
          </a:solidFill>
        </a:fill>
      </a:tcStyle>
    </a:band1H>
    <a:band2H>
      <a:tcTxStyle/>
    </a:band2H>
    <a:band1V>
      <a:tcTxStyle/>
      <a:tcStyle>
        <a:fill>
          <a:solidFill>
            <a:srgbClr val="CFEEDB"/>
          </a:solidFill>
        </a:fill>
      </a:tcStyle>
    </a:band1V>
    <a:band2V>
      <a:tcTxStyle/>
    </a:band2V>
    <a:lastCol>
      <a:tcTxStyle b="on" i="off">
        <a:font>
          <a:latin typeface="Tw Cen MT"/>
          <a:ea typeface="Tw Cen MT"/>
          <a:cs typeface="Tw Cen MT"/>
        </a:font>
        <a:schemeClr val="lt1"/>
      </a:tcTxStyle>
      <a:tcStyle>
        <a:fill>
          <a:solidFill>
            <a:schemeClr val="accent1"/>
          </a:solidFill>
        </a:fill>
      </a:tcStyle>
    </a:lastCol>
    <a:firstCol>
      <a:tcTxStyle b="on" i="off">
        <a:font>
          <a:latin typeface="Tw Cen MT"/>
          <a:ea typeface="Tw Cen MT"/>
          <a:cs typeface="Tw Cen MT"/>
        </a:font>
        <a:schemeClr val="lt1"/>
      </a:tcTxStyle>
      <a:tcStyle>
        <a:fill>
          <a:solidFill>
            <a:schemeClr val="accent1"/>
          </a:solidFill>
        </a:fill>
      </a:tcStyle>
    </a:firstCol>
    <a:lastRow>
      <a:tcTxStyle b="on" i="off">
        <a:font>
          <a:latin typeface="Tw Cen MT"/>
          <a:ea typeface="Tw Cen MT"/>
          <a:cs typeface="Tw Cen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w Cen MT"/>
          <a:ea typeface="Tw Cen MT"/>
          <a:cs typeface="Tw Cen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font" Target="fonts/ArialBlack-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56" name="Shape 56"/>
        <p:cNvGrpSpPr/>
        <p:nvPr/>
      </p:nvGrpSpPr>
      <p:grpSpPr>
        <a:xfrm>
          <a:off x="0" y="0"/>
          <a:ext cx="0" cy="0"/>
          <a:chOff x="0" y="0"/>
          <a:chExt cx="0" cy="0"/>
        </a:xfrm>
      </p:grpSpPr>
      <p:sp>
        <p:nvSpPr>
          <p:cNvPr id="57" name="Google Shape;57;p22"/>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2"/>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59" name="Google Shape;59;p22"/>
          <p:cNvSpPr/>
          <p:nvPr>
            <p:ph idx="2" type="pic"/>
          </p:nvPr>
        </p:nvSpPr>
        <p:spPr>
          <a:xfrm>
            <a:off x="1141413" y="2666998"/>
            <a:ext cx="3195240"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60" name="Google Shape;60;p22"/>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61" name="Google Shape;61;p22"/>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62" name="Google Shape;62;p22"/>
          <p:cNvSpPr/>
          <p:nvPr>
            <p:ph idx="5" type="pic"/>
          </p:nvPr>
        </p:nvSpPr>
        <p:spPr>
          <a:xfrm>
            <a:off x="4489053" y="2666998"/>
            <a:ext cx="3198940"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63" name="Google Shape;63;p22"/>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64" name="Google Shape;64;p22"/>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65" name="Google Shape;65;p22"/>
          <p:cNvSpPr/>
          <p:nvPr>
            <p:ph idx="8" type="pic"/>
          </p:nvPr>
        </p:nvSpPr>
        <p:spPr>
          <a:xfrm>
            <a:off x="7852442" y="2666998"/>
            <a:ext cx="3194969"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66" name="Google Shape;66;p22"/>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67" name="Google Shape;67;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76" name="Shape 176"/>
        <p:cNvGrpSpPr/>
        <p:nvPr/>
      </p:nvGrpSpPr>
      <p:grpSpPr>
        <a:xfrm>
          <a:off x="0" y="0"/>
          <a:ext cx="0" cy="0"/>
          <a:chOff x="0" y="0"/>
          <a:chExt cx="0" cy="0"/>
        </a:xfrm>
      </p:grpSpPr>
      <p:sp>
        <p:nvSpPr>
          <p:cNvPr id="177" name="Google Shape;177;p31"/>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31"/>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79" name="Google Shape;179;p31"/>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0" name="Google Shape;180;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type="picTx">
  <p:cSld name="PICTURE_WITH_CAPTION_TEXT">
    <p:spTree>
      <p:nvGrpSpPr>
        <p:cNvPr id="183" name="Shape 183"/>
        <p:cNvGrpSpPr/>
        <p:nvPr/>
      </p:nvGrpSpPr>
      <p:grpSpPr>
        <a:xfrm>
          <a:off x="0" y="0"/>
          <a:ext cx="0" cy="0"/>
          <a:chOff x="0" y="0"/>
          <a:chExt cx="0" cy="0"/>
        </a:xfrm>
      </p:grpSpPr>
      <p:sp>
        <p:nvSpPr>
          <p:cNvPr id="184" name="Google Shape;184;p32"/>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32"/>
          <p:cNvSpPr/>
          <p:nvPr>
            <p:ph idx="2" type="pic"/>
          </p:nvPr>
        </p:nvSpPr>
        <p:spPr>
          <a:xfrm>
            <a:off x="7380721" y="609601"/>
            <a:ext cx="3666690" cy="5181599"/>
          </a:xfrm>
          <a:prstGeom prst="round2DiagRect">
            <a:avLst>
              <a:gd fmla="val 5608"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86" name="Google Shape;186;p32"/>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7" name="Google Shape;187;p3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3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leyenda">
  <p:cSld name="Título y leyenda">
    <p:spTree>
      <p:nvGrpSpPr>
        <p:cNvPr id="190" name="Shape 190"/>
        <p:cNvGrpSpPr/>
        <p:nvPr/>
      </p:nvGrpSpPr>
      <p:grpSpPr>
        <a:xfrm>
          <a:off x="0" y="0"/>
          <a:ext cx="0" cy="0"/>
          <a:chOff x="0" y="0"/>
          <a:chExt cx="0" cy="0"/>
        </a:xfrm>
      </p:grpSpPr>
      <p:sp>
        <p:nvSpPr>
          <p:cNvPr id="191" name="Google Shape;191;p33"/>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33"/>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3" name="Google Shape;193;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leyenda">
  <p:cSld name="Cita con leyenda">
    <p:spTree>
      <p:nvGrpSpPr>
        <p:cNvPr id="196" name="Shape 196"/>
        <p:cNvGrpSpPr/>
        <p:nvPr/>
      </p:nvGrpSpPr>
      <p:grpSpPr>
        <a:xfrm>
          <a:off x="0" y="0"/>
          <a:ext cx="0" cy="0"/>
          <a:chOff x="0" y="0"/>
          <a:chExt cx="0" cy="0"/>
        </a:xfrm>
      </p:grpSpPr>
      <p:sp>
        <p:nvSpPr>
          <p:cNvPr id="197" name="Google Shape;197;p34"/>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34"/>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9" name="Google Shape;199;p34"/>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200" name="Google Shape;200;p3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3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
        <p:nvSpPr>
          <p:cNvPr id="203" name="Google Shape;203;p34"/>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s-CL" sz="8000" cap="none">
                <a:solidFill>
                  <a:schemeClr val="lt1"/>
                </a:solidFill>
                <a:latin typeface="Twentieth Century"/>
                <a:ea typeface="Twentieth Century"/>
                <a:cs typeface="Twentieth Century"/>
                <a:sym typeface="Twentieth Century"/>
              </a:rPr>
              <a:t>“</a:t>
            </a:r>
            <a:endParaRPr/>
          </a:p>
        </p:txBody>
      </p:sp>
      <p:sp>
        <p:nvSpPr>
          <p:cNvPr id="204" name="Google Shape;204;p34"/>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s-CL" sz="800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205" name="Shape 205"/>
        <p:cNvGrpSpPr/>
        <p:nvPr/>
      </p:nvGrpSpPr>
      <p:grpSpPr>
        <a:xfrm>
          <a:off x="0" y="0"/>
          <a:ext cx="0" cy="0"/>
          <a:chOff x="0" y="0"/>
          <a:chExt cx="0" cy="0"/>
        </a:xfrm>
      </p:grpSpPr>
      <p:sp>
        <p:nvSpPr>
          <p:cNvPr id="206" name="Google Shape;206;p35"/>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35"/>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208" name="Google Shape;208;p3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3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211" name="Shape 211"/>
        <p:cNvGrpSpPr/>
        <p:nvPr/>
      </p:nvGrpSpPr>
      <p:grpSpPr>
        <a:xfrm>
          <a:off x="0" y="0"/>
          <a:ext cx="0" cy="0"/>
          <a:chOff x="0" y="0"/>
          <a:chExt cx="0" cy="0"/>
        </a:xfrm>
      </p:grpSpPr>
      <p:sp>
        <p:nvSpPr>
          <p:cNvPr id="212" name="Google Shape;212;p3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36"/>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4" name="Google Shape;214;p36"/>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36"/>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6" name="Google Shape;216;p36"/>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7" name="Google Shape;217;p36"/>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8" name="Google Shape;218;p36"/>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9" name="Google Shape;219;p3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3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22" name="Shape 222"/>
        <p:cNvGrpSpPr/>
        <p:nvPr/>
      </p:nvGrpSpPr>
      <p:grpSpPr>
        <a:xfrm>
          <a:off x="0" y="0"/>
          <a:ext cx="0" cy="0"/>
          <a:chOff x="0" y="0"/>
          <a:chExt cx="0" cy="0"/>
        </a:xfrm>
      </p:grpSpPr>
      <p:sp>
        <p:nvSpPr>
          <p:cNvPr id="223" name="Google Shape;223;p3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37"/>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5" name="Google Shape;225;p3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3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28" name="Shape 228"/>
        <p:cNvGrpSpPr/>
        <p:nvPr/>
      </p:nvGrpSpPr>
      <p:grpSpPr>
        <a:xfrm>
          <a:off x="0" y="0"/>
          <a:ext cx="0" cy="0"/>
          <a:chOff x="0" y="0"/>
          <a:chExt cx="0" cy="0"/>
        </a:xfrm>
      </p:grpSpPr>
      <p:sp>
        <p:nvSpPr>
          <p:cNvPr id="229" name="Google Shape;229;p38"/>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38"/>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31" name="Google Shape;231;p3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3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70" name="Shape 70"/>
        <p:cNvGrpSpPr/>
        <p:nvPr/>
      </p:nvGrpSpPr>
      <p:grpSpPr>
        <a:xfrm>
          <a:off x="0" y="0"/>
          <a:ext cx="0" cy="0"/>
          <a:chOff x="0" y="0"/>
          <a:chExt cx="0" cy="0"/>
        </a:xfrm>
      </p:grpSpPr>
      <p:sp>
        <p:nvSpPr>
          <p:cNvPr id="71" name="Google Shape;71;p2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3"/>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73" name="Google Shape;73;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leyenda">
  <p:cSld name="Imagen panorámica con leyenda">
    <p:spTree>
      <p:nvGrpSpPr>
        <p:cNvPr id="76" name="Shape 76"/>
        <p:cNvGrpSpPr/>
        <p:nvPr/>
      </p:nvGrpSpPr>
      <p:grpSpPr>
        <a:xfrm>
          <a:off x="0" y="0"/>
          <a:ext cx="0" cy="0"/>
          <a:chOff x="0" y="0"/>
          <a:chExt cx="0" cy="0"/>
        </a:xfrm>
      </p:grpSpPr>
      <p:sp>
        <p:nvSpPr>
          <p:cNvPr id="77" name="Google Shape;77;p24"/>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4"/>
          <p:cNvSpPr/>
          <p:nvPr>
            <p:ph idx="2" type="pic"/>
          </p:nvPr>
        </p:nvSpPr>
        <p:spPr>
          <a:xfrm>
            <a:off x="1141411" y="606426"/>
            <a:ext cx="9912354" cy="3299778"/>
          </a:xfrm>
          <a:prstGeom prst="round2DiagRect">
            <a:avLst>
              <a:gd fmla="val 4860"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79" name="Google Shape;79;p24"/>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80" name="Google Shape;80;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83" name="Shape 83"/>
        <p:cNvGrpSpPr/>
        <p:nvPr/>
      </p:nvGrpSpPr>
      <p:grpSpPr>
        <a:xfrm>
          <a:off x="0" y="0"/>
          <a:ext cx="0" cy="0"/>
          <a:chOff x="0" y="0"/>
          <a:chExt cx="0" cy="0"/>
        </a:xfrm>
      </p:grpSpPr>
      <p:pic>
        <p:nvPicPr>
          <p:cNvPr descr="\\DROBO-FS\QuickDrops\JB\PPTX NG\Droplets\LightingOverlay.png" id="84" name="Google Shape;84;p25"/>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85" name="Google Shape;85;p25"/>
          <p:cNvGrpSpPr/>
          <p:nvPr/>
        </p:nvGrpSpPr>
        <p:grpSpPr>
          <a:xfrm>
            <a:off x="0" y="0"/>
            <a:ext cx="2305051" cy="6858001"/>
            <a:chOff x="0" y="0"/>
            <a:chExt cx="2305051" cy="6858001"/>
          </a:xfrm>
        </p:grpSpPr>
        <p:sp>
          <p:nvSpPr>
            <p:cNvPr id="86" name="Google Shape;86;p25"/>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5"/>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5"/>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5"/>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5"/>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5"/>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92" name="Google Shape;92;p25"/>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93" name="Google Shape;93;p25"/>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95" name="Google Shape;95;p25"/>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96" name="Google Shape;96;p25"/>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5"/>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5"/>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99" name="Google Shape;99;p25"/>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5"/>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101" name="Google Shape;101;p25"/>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5"/>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5"/>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104" name="Google Shape;104;p25"/>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5"/>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5"/>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107" name="Google Shape;107;p25"/>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5"/>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109" name="Google Shape;109;p25"/>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5"/>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111" name="Google Shape;111;p25"/>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5"/>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113" name="Google Shape;113;p25"/>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5"/>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5"/>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117" name="Google Shape;117;p25"/>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118" name="Google Shape;118;p25"/>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120" name="Google Shape;120;p25"/>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121" name="Google Shape;121;p25"/>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5"/>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123" name="Google Shape;123;p25"/>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125" name="Google Shape;125;p25"/>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128" name="Google Shape;128;p25"/>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130" name="Google Shape;130;p25"/>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33" name="Google Shape;133;p25"/>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34" name="Google Shape;134;p25"/>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37" name="Google Shape;137;p25"/>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39" name="Google Shape;139;p25"/>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5"/>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5"/>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42" name="Google Shape;142;p25"/>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5"/>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5"/>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la sección" type="secHead">
  <p:cSld name="SECTION_HEADER">
    <p:spTree>
      <p:nvGrpSpPr>
        <p:cNvPr id="145" name="Shape 145"/>
        <p:cNvGrpSpPr/>
        <p:nvPr/>
      </p:nvGrpSpPr>
      <p:grpSpPr>
        <a:xfrm>
          <a:off x="0" y="0"/>
          <a:ext cx="0" cy="0"/>
          <a:chOff x="0" y="0"/>
          <a:chExt cx="0" cy="0"/>
        </a:xfrm>
      </p:grpSpPr>
      <p:sp>
        <p:nvSpPr>
          <p:cNvPr id="146" name="Google Shape;146;p26"/>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26"/>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48" name="Google Shape;148;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contenido" type="twoObj">
  <p:cSld name="TWO_OBJECTS">
    <p:spTree>
      <p:nvGrpSpPr>
        <p:cNvPr id="151" name="Shape 151"/>
        <p:cNvGrpSpPr/>
        <p:nvPr/>
      </p:nvGrpSpPr>
      <p:grpSpPr>
        <a:xfrm>
          <a:off x="0" y="0"/>
          <a:ext cx="0" cy="0"/>
          <a:chOff x="0" y="0"/>
          <a:chExt cx="0" cy="0"/>
        </a:xfrm>
      </p:grpSpPr>
      <p:sp>
        <p:nvSpPr>
          <p:cNvPr id="152" name="Google Shape;152;p2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7"/>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27"/>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5" name="Google Shape;155;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8" name="Shape 158"/>
        <p:cNvGrpSpPr/>
        <p:nvPr/>
      </p:nvGrpSpPr>
      <p:grpSpPr>
        <a:xfrm>
          <a:off x="0" y="0"/>
          <a:ext cx="0" cy="0"/>
          <a:chOff x="0" y="0"/>
          <a:chExt cx="0" cy="0"/>
        </a:xfrm>
      </p:grpSpPr>
      <p:sp>
        <p:nvSpPr>
          <p:cNvPr id="159" name="Google Shape;159;p28"/>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8"/>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61" name="Google Shape;161;p28"/>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62" name="Google Shape;162;p28"/>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63" name="Google Shape;163;p28"/>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64" name="Google Shape;164;p2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67" name="Shape 167"/>
        <p:cNvGrpSpPr/>
        <p:nvPr/>
      </p:nvGrpSpPr>
      <p:grpSpPr>
        <a:xfrm>
          <a:off x="0" y="0"/>
          <a:ext cx="0" cy="0"/>
          <a:chOff x="0" y="0"/>
          <a:chExt cx="0" cy="0"/>
        </a:xfrm>
      </p:grpSpPr>
      <p:sp>
        <p:nvSpPr>
          <p:cNvPr id="168" name="Google Shape;168;p2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2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72" name="Shape 172"/>
        <p:cNvGrpSpPr/>
        <p:nvPr/>
      </p:nvGrpSpPr>
      <p:grpSpPr>
        <a:xfrm>
          <a:off x="0" y="0"/>
          <a:ext cx="0" cy="0"/>
          <a:chOff x="0" y="0"/>
          <a:chExt cx="0" cy="0"/>
        </a:xfrm>
      </p:grpSpPr>
      <p:sp>
        <p:nvSpPr>
          <p:cNvPr id="173" name="Google Shape;173;p3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3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3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descr="\\DROBO-FS\QuickDrops\JB\PPTX NG\Droplets\LightingOverlay.png" id="10" name="Google Shape;10;p2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11" name="Google Shape;11;p21"/>
          <p:cNvGrpSpPr/>
          <p:nvPr/>
        </p:nvGrpSpPr>
        <p:grpSpPr>
          <a:xfrm>
            <a:off x="-14288" y="0"/>
            <a:ext cx="12053888" cy="6858001"/>
            <a:chOff x="-14288" y="0"/>
            <a:chExt cx="12053888" cy="6858001"/>
          </a:xfrm>
        </p:grpSpPr>
        <p:grpSp>
          <p:nvGrpSpPr>
            <p:cNvPr id="12" name="Google Shape;12;p21"/>
            <p:cNvGrpSpPr/>
            <p:nvPr/>
          </p:nvGrpSpPr>
          <p:grpSpPr>
            <a:xfrm>
              <a:off x="-14288" y="0"/>
              <a:ext cx="1220788" cy="6858001"/>
              <a:chOff x="-14288" y="0"/>
              <a:chExt cx="1220788" cy="6858001"/>
            </a:xfrm>
          </p:grpSpPr>
          <p:sp>
            <p:nvSpPr>
              <p:cNvPr id="13" name="Google Shape;13;p21"/>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7" name="Google Shape;17;p2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9" name="Google Shape;19;p2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20" name="Google Shape;20;p2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23" name="Google Shape;23;p2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21"/>
              <p:cNvCxnSpPr/>
              <p:nvPr/>
            </p:nvCxnSpPr>
            <p:spPr>
              <a:xfrm>
                <a:off x="-4763" y="9525"/>
                <a:ext cx="0" cy="0"/>
              </a:xfrm>
              <a:prstGeom prst="straightConnector1">
                <a:avLst/>
              </a:prstGeom>
              <a:gradFill>
                <a:gsLst>
                  <a:gs pos="0">
                    <a:schemeClr val="lt2"/>
                  </a:gs>
                  <a:gs pos="100000">
                    <a:srgbClr val="3B4B54"/>
                  </a:gs>
                </a:gsLst>
                <a:lin ang="5400000" scaled="0"/>
              </a:gradFill>
              <a:ln cap="flat" cmpd="sng" w="9525">
                <a:solidFill>
                  <a:srgbClr val="FFFFFF"/>
                </a:solidFill>
                <a:prstDash val="solid"/>
                <a:miter lim="800000"/>
                <a:headEnd len="med" w="med" type="none"/>
                <a:tailEnd len="med" w="med" type="none"/>
              </a:ln>
            </p:spPr>
          </p:cxnSp>
          <p:sp>
            <p:nvSpPr>
              <p:cNvPr id="25" name="Google Shape;25;p2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6" name="Google Shape;26;p2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7" name="Google Shape;27;p2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8" name="Google Shape;28;p2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1"/>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31" name="Google Shape;31;p2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33" name="Google Shape;33;p2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5" name="Google Shape;35;p2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6" name="Google Shape;36;p2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9" name="Google Shape;39;p2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1"/>
            <p:cNvGrpSpPr/>
            <p:nvPr/>
          </p:nvGrpSpPr>
          <p:grpSpPr>
            <a:xfrm>
              <a:off x="11364912" y="0"/>
              <a:ext cx="674688" cy="6848476"/>
              <a:chOff x="11364912" y="0"/>
              <a:chExt cx="674688" cy="6848476"/>
            </a:xfrm>
          </p:grpSpPr>
          <p:sp>
            <p:nvSpPr>
              <p:cNvPr id="41" name="Google Shape;41;p2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42" name="Google Shape;42;p2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5" name="Google Shape;45;p2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7" name="Google Shape;47;p2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9" name="Google Shape;49;p2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1"/>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2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2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53" name="Google Shape;53;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4" name="Google Shape;54;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5" name="Google Shape;55;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10.jpg"/><Relationship Id="rId6"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hyperlink" Target="mailto:gosolutions@gmail.com" TargetMode="External"/><Relationship Id="rId5" Type="http://schemas.openxmlformats.org/officeDocument/2006/relationships/hyperlink" Target="http://www.gosolution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
          <p:cNvSpPr txBox="1"/>
          <p:nvPr>
            <p:ph idx="1" type="body"/>
          </p:nvPr>
        </p:nvSpPr>
        <p:spPr>
          <a:xfrm>
            <a:off x="4498380" y="4323003"/>
            <a:ext cx="3195240" cy="57626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2500"/>
              <a:buNone/>
            </a:pPr>
            <a:r>
              <a:rPr lang="es-CL"/>
              <a:t>ALEXANDER SANTIBÁÑEZ</a:t>
            </a:r>
            <a:endParaRPr/>
          </a:p>
        </p:txBody>
      </p:sp>
      <p:sp>
        <p:nvSpPr>
          <p:cNvPr id="240" name="Google Shape;240;p1"/>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500"/>
              <a:buNone/>
            </a:pPr>
            <a:r>
              <a:rPr lang="es-CL" sz="1200"/>
              <a:t>Ingeniera en Informática.</a:t>
            </a:r>
            <a:endParaRPr/>
          </a:p>
          <a:p>
            <a:pPr indent="0" lvl="0" marL="0" rtl="0" algn="ctr">
              <a:lnSpc>
                <a:spcPct val="120000"/>
              </a:lnSpc>
              <a:spcBef>
                <a:spcPts val="1000"/>
              </a:spcBef>
              <a:spcAft>
                <a:spcPts val="0"/>
              </a:spcAft>
              <a:buClr>
                <a:schemeClr val="lt1"/>
              </a:buClr>
              <a:buSzPts val="1500"/>
              <a:buNone/>
            </a:pPr>
            <a:r>
              <a:rPr lang="es-CL" sz="1200"/>
              <a:t>Consultor </a:t>
            </a:r>
            <a:endParaRPr/>
          </a:p>
        </p:txBody>
      </p:sp>
      <p:sp>
        <p:nvSpPr>
          <p:cNvPr id="241" name="Google Shape;241;p1"/>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1500"/>
              <a:buNone/>
            </a:pPr>
            <a:r>
              <a:rPr lang="es-CL" sz="1200"/>
              <a:t>Ingeniero en Informática.</a:t>
            </a:r>
            <a:endParaRPr/>
          </a:p>
          <a:p>
            <a:pPr indent="0" lvl="0" marL="0" rtl="0" algn="ctr">
              <a:lnSpc>
                <a:spcPct val="120000"/>
              </a:lnSpc>
              <a:spcBef>
                <a:spcPts val="1000"/>
              </a:spcBef>
              <a:spcAft>
                <a:spcPts val="0"/>
              </a:spcAft>
              <a:buClr>
                <a:schemeClr val="lt1"/>
              </a:buClr>
              <a:buSzPts val="1500"/>
              <a:buNone/>
            </a:pPr>
            <a:r>
              <a:rPr lang="es-CL" sz="1200"/>
              <a:t>Consultor </a:t>
            </a:r>
            <a:endParaRPr/>
          </a:p>
        </p:txBody>
      </p:sp>
      <p:sp>
        <p:nvSpPr>
          <p:cNvPr id="242" name="Google Shape;242;p1"/>
          <p:cNvSpPr txBox="1"/>
          <p:nvPr>
            <p:ph idx="7" type="body"/>
          </p:nvPr>
        </p:nvSpPr>
        <p:spPr>
          <a:xfrm>
            <a:off x="7852441" y="4322627"/>
            <a:ext cx="3179477" cy="57626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2500"/>
              <a:buNone/>
            </a:pPr>
            <a:r>
              <a:rPr lang="es-CL"/>
              <a:t>AYAX REBOLLEDO</a:t>
            </a:r>
            <a:endParaRPr/>
          </a:p>
        </p:txBody>
      </p:sp>
      <p:sp>
        <p:nvSpPr>
          <p:cNvPr id="243" name="Google Shape;243;p1"/>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lt1"/>
              </a:buClr>
              <a:buSzPts val="1500"/>
              <a:buNone/>
            </a:pPr>
            <a:r>
              <a:rPr lang="es-CL" sz="1200"/>
              <a:t>Ingeniera en Informática.</a:t>
            </a:r>
            <a:endParaRPr/>
          </a:p>
          <a:p>
            <a:pPr indent="0" lvl="0" marL="0" rtl="0" algn="ctr">
              <a:lnSpc>
                <a:spcPct val="120000"/>
              </a:lnSpc>
              <a:spcBef>
                <a:spcPts val="1000"/>
              </a:spcBef>
              <a:spcAft>
                <a:spcPts val="0"/>
              </a:spcAft>
              <a:buClr>
                <a:schemeClr val="lt1"/>
              </a:buClr>
              <a:buSzPts val="1500"/>
              <a:buNone/>
            </a:pPr>
            <a:r>
              <a:rPr lang="es-CL" sz="1200"/>
              <a:t>Consultor </a:t>
            </a:r>
            <a:endParaRPr/>
          </a:p>
        </p:txBody>
      </p:sp>
      <p:sp>
        <p:nvSpPr>
          <p:cNvPr id="244" name="Google Shape;244;p1"/>
          <p:cNvSpPr txBox="1"/>
          <p:nvPr/>
        </p:nvSpPr>
        <p:spPr>
          <a:xfrm>
            <a:off x="1134728" y="4322627"/>
            <a:ext cx="3200400" cy="57626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2500"/>
              <a:buFont typeface="Arial"/>
              <a:buNone/>
            </a:pPr>
            <a:r>
              <a:rPr b="0" i="0" lang="es-CL" sz="2000" u="none" cap="none" strike="noStrike">
                <a:solidFill>
                  <a:schemeClr val="lt1"/>
                </a:solidFill>
                <a:latin typeface="Twentieth Century"/>
                <a:ea typeface="Twentieth Century"/>
                <a:cs typeface="Twentieth Century"/>
                <a:sym typeface="Twentieth Century"/>
              </a:rPr>
              <a:t>VANESSA SALAZAR </a:t>
            </a:r>
            <a:endParaRPr/>
          </a:p>
        </p:txBody>
      </p:sp>
      <p:pic>
        <p:nvPicPr>
          <p:cNvPr descr="Logotipo&#10;&#10;Descripción generada automáticamente con confianza baja" id="245" name="Google Shape;245;p1"/>
          <p:cNvPicPr preferRelativeResize="0"/>
          <p:nvPr/>
        </p:nvPicPr>
        <p:blipFill rotWithShape="1">
          <a:blip r:embed="rId3">
            <a:alphaModFix/>
          </a:blip>
          <a:srcRect b="33730" l="0" r="0" t="32833"/>
          <a:stretch/>
        </p:blipFill>
        <p:spPr>
          <a:xfrm>
            <a:off x="3715739" y="522514"/>
            <a:ext cx="4731656" cy="1582057"/>
          </a:xfrm>
          <a:prstGeom prst="roundRect">
            <a:avLst>
              <a:gd fmla="val 16667" name="adj"/>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pic>
        <p:nvPicPr>
          <p:cNvPr descr="Hombre con camisa blanca&#10;&#10;Descripción generada automáticamente" id="246" name="Google Shape;246;p1"/>
          <p:cNvPicPr preferRelativeResize="0"/>
          <p:nvPr/>
        </p:nvPicPr>
        <p:blipFill rotWithShape="1">
          <a:blip r:embed="rId4">
            <a:alphaModFix/>
          </a:blip>
          <a:srcRect b="0" l="0" r="0" t="0"/>
          <a:stretch/>
        </p:blipFill>
        <p:spPr>
          <a:xfrm>
            <a:off x="8268985" y="2341427"/>
            <a:ext cx="2095500" cy="1981200"/>
          </a:xfrm>
          <a:prstGeom prst="round2DiagRect">
            <a:avLst>
              <a:gd fmla="val 16667" name="adj1"/>
              <a:gd fmla="val 0" name="adj2"/>
            </a:avLst>
          </a:prstGeom>
          <a:noFill/>
          <a:ln>
            <a:noFill/>
          </a:ln>
        </p:spPr>
      </p:pic>
      <p:pic>
        <p:nvPicPr>
          <p:cNvPr descr="Interfaz de usuario gráfica, Aplicación, Word&#10;&#10;Descripción generada automáticamente" id="247" name="Google Shape;247;p1"/>
          <p:cNvPicPr preferRelativeResize="0"/>
          <p:nvPr/>
        </p:nvPicPr>
        <p:blipFill rotWithShape="1">
          <a:blip r:embed="rId5">
            <a:alphaModFix/>
          </a:blip>
          <a:srcRect b="24654" l="18051" r="54787" t="16596"/>
          <a:stretch/>
        </p:blipFill>
        <p:spPr>
          <a:xfrm>
            <a:off x="5270501" y="2376488"/>
            <a:ext cx="1638300" cy="2105025"/>
          </a:xfrm>
          <a:prstGeom prst="round2DiagRect">
            <a:avLst>
              <a:gd fmla="val 16667" name="adj1"/>
              <a:gd fmla="val 0" name="adj2"/>
            </a:avLst>
          </a:prstGeom>
          <a:noFill/>
          <a:ln>
            <a:noFill/>
          </a:ln>
        </p:spPr>
      </p:pic>
      <p:pic>
        <p:nvPicPr>
          <p:cNvPr descr="Una mujer con cabello corto&#10;&#10;Descripción generada automáticamente" id="248" name="Google Shape;248;p1"/>
          <p:cNvPicPr preferRelativeResize="0"/>
          <p:nvPr/>
        </p:nvPicPr>
        <p:blipFill rotWithShape="1">
          <a:blip r:embed="rId6">
            <a:alphaModFix/>
          </a:blip>
          <a:srcRect b="18838" l="38153" r="0" t="32282"/>
          <a:stretch/>
        </p:blipFill>
        <p:spPr>
          <a:xfrm>
            <a:off x="1833835" y="2341427"/>
            <a:ext cx="1997112" cy="2105025"/>
          </a:xfrm>
          <a:prstGeom prst="round2DiagRect">
            <a:avLst>
              <a:gd fmla="val 16667" name="adj1"/>
              <a:gd fmla="val 0" name="adj2"/>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10"/>
          <p:cNvPicPr preferRelativeResize="0"/>
          <p:nvPr/>
        </p:nvPicPr>
        <p:blipFill rotWithShape="1">
          <a:blip r:embed="rId3">
            <a:alphaModFix/>
          </a:blip>
          <a:srcRect b="51958" l="0" r="0" t="0"/>
          <a:stretch/>
        </p:blipFill>
        <p:spPr>
          <a:xfrm>
            <a:off x="927335" y="899885"/>
            <a:ext cx="7928167" cy="5384799"/>
          </a:xfrm>
          <a:prstGeom prst="round2DiagRect">
            <a:avLst>
              <a:gd fmla="val 16667" name="adj1"/>
              <a:gd fmla="val 0" name="adj2"/>
            </a:avLst>
          </a:prstGeom>
          <a:noFill/>
          <a:ln>
            <a:noFill/>
          </a:ln>
        </p:spPr>
      </p:pic>
      <p:grpSp>
        <p:nvGrpSpPr>
          <p:cNvPr id="339" name="Google Shape;339;p10"/>
          <p:cNvGrpSpPr/>
          <p:nvPr/>
        </p:nvGrpSpPr>
        <p:grpSpPr>
          <a:xfrm>
            <a:off x="8982753" y="983807"/>
            <a:ext cx="3519758" cy="745005"/>
            <a:chOff x="7924075" y="440820"/>
            <a:chExt cx="3519758" cy="745005"/>
          </a:xfrm>
        </p:grpSpPr>
        <p:sp>
          <p:nvSpPr>
            <p:cNvPr id="340" name="Google Shape;340;p10"/>
            <p:cNvSpPr/>
            <p:nvPr/>
          </p:nvSpPr>
          <p:spPr>
            <a:xfrm>
              <a:off x="7924075" y="440820"/>
              <a:ext cx="3084892"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0"/>
            <p:cNvSpPr txBox="1"/>
            <p:nvPr/>
          </p:nvSpPr>
          <p:spPr>
            <a:xfrm>
              <a:off x="8366805" y="611519"/>
              <a:ext cx="30770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dk1"/>
                  </a:solidFill>
                  <a:latin typeface="Arial Black"/>
                  <a:ea typeface="Arial Black"/>
                  <a:cs typeface="Arial Black"/>
                  <a:sym typeface="Arial Black"/>
                </a:rPr>
                <a:t>Lluvia de ideas</a:t>
              </a:r>
              <a:endParaRPr sz="2100">
                <a:solidFill>
                  <a:schemeClr val="dk1"/>
                </a:solidFill>
                <a:latin typeface="Arial Black"/>
                <a:ea typeface="Arial Black"/>
                <a:cs typeface="Arial Black"/>
                <a:sym typeface="Arial Black"/>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grpSp>
        <p:nvGrpSpPr>
          <p:cNvPr id="346" name="Google Shape;346;p11"/>
          <p:cNvGrpSpPr/>
          <p:nvPr/>
        </p:nvGrpSpPr>
        <p:grpSpPr>
          <a:xfrm>
            <a:off x="4638063" y="39382"/>
            <a:ext cx="2570819" cy="745005"/>
            <a:chOff x="8114902" y="453042"/>
            <a:chExt cx="3084892" cy="745005"/>
          </a:xfrm>
        </p:grpSpPr>
        <p:sp>
          <p:nvSpPr>
            <p:cNvPr id="347" name="Google Shape;347;p11"/>
            <p:cNvSpPr/>
            <p:nvPr/>
          </p:nvSpPr>
          <p:spPr>
            <a:xfrm>
              <a:off x="8114902" y="453042"/>
              <a:ext cx="3084892"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txBox="1"/>
            <p:nvPr/>
          </p:nvSpPr>
          <p:spPr>
            <a:xfrm>
              <a:off x="8264268" y="582491"/>
              <a:ext cx="290069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dk1"/>
                  </a:solidFill>
                  <a:latin typeface="Arial Black"/>
                  <a:ea typeface="Arial Black"/>
                  <a:cs typeface="Arial Black"/>
                  <a:sym typeface="Arial Black"/>
                </a:rPr>
                <a:t>Mapa de Empatía</a:t>
              </a:r>
              <a:r>
                <a:rPr lang="es-CL" sz="2400">
                  <a:solidFill>
                    <a:schemeClr val="dk1"/>
                  </a:solidFill>
                  <a:latin typeface="Arial Black"/>
                  <a:ea typeface="Arial Black"/>
                  <a:cs typeface="Arial Black"/>
                  <a:sym typeface="Arial Black"/>
                </a:rPr>
                <a:t> </a:t>
              </a:r>
              <a:endParaRPr sz="2100">
                <a:solidFill>
                  <a:schemeClr val="dk1"/>
                </a:solidFill>
                <a:latin typeface="Arial Black"/>
                <a:ea typeface="Arial Black"/>
                <a:cs typeface="Arial Black"/>
                <a:sym typeface="Arial Black"/>
              </a:endParaRPr>
            </a:p>
          </p:txBody>
        </p:sp>
      </p:grpSp>
      <p:pic>
        <p:nvPicPr>
          <p:cNvPr descr="Diagrama&#10;&#10;Descripción generada automáticamente" id="349" name="Google Shape;349;p11"/>
          <p:cNvPicPr preferRelativeResize="0"/>
          <p:nvPr/>
        </p:nvPicPr>
        <p:blipFill rotWithShape="1">
          <a:blip r:embed="rId3">
            <a:alphaModFix/>
          </a:blip>
          <a:srcRect b="0" l="0" r="0" t="0"/>
          <a:stretch/>
        </p:blipFill>
        <p:spPr>
          <a:xfrm>
            <a:off x="1177766" y="850595"/>
            <a:ext cx="9911998" cy="5584887"/>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2"/>
          <p:cNvSpPr/>
          <p:nvPr/>
        </p:nvSpPr>
        <p:spPr>
          <a:xfrm>
            <a:off x="8114902" y="453042"/>
            <a:ext cx="3084892"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12"/>
          <p:cNvPicPr preferRelativeResize="0"/>
          <p:nvPr/>
        </p:nvPicPr>
        <p:blipFill rotWithShape="1">
          <a:blip r:embed="rId3">
            <a:alphaModFix/>
          </a:blip>
          <a:srcRect b="0" l="0" r="0" t="0"/>
          <a:stretch/>
        </p:blipFill>
        <p:spPr>
          <a:xfrm>
            <a:off x="0" y="0"/>
            <a:ext cx="7029974" cy="6858000"/>
          </a:xfrm>
          <a:prstGeom prst="rect">
            <a:avLst/>
          </a:prstGeom>
          <a:noFill/>
          <a:ln>
            <a:noFill/>
          </a:ln>
        </p:spPr>
      </p:pic>
      <p:sp>
        <p:nvSpPr>
          <p:cNvPr id="356" name="Google Shape;356;p12"/>
          <p:cNvSpPr txBox="1"/>
          <p:nvPr/>
        </p:nvSpPr>
        <p:spPr>
          <a:xfrm>
            <a:off x="8328128" y="611519"/>
            <a:ext cx="262713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100">
                <a:solidFill>
                  <a:schemeClr val="dk1"/>
                </a:solidFill>
                <a:latin typeface="Arial Black"/>
                <a:ea typeface="Arial Black"/>
                <a:cs typeface="Arial Black"/>
                <a:sym typeface="Arial Black"/>
              </a:rPr>
              <a:t>Mapa de actores</a:t>
            </a:r>
            <a:endParaRPr/>
          </a:p>
        </p:txBody>
      </p:sp>
      <p:pic>
        <p:nvPicPr>
          <p:cNvPr descr="Diagrama&#10;&#10;Descripción generada automáticamente" id="357" name="Google Shape;357;p12"/>
          <p:cNvPicPr preferRelativeResize="0"/>
          <p:nvPr/>
        </p:nvPicPr>
        <p:blipFill rotWithShape="1">
          <a:blip r:embed="rId4">
            <a:alphaModFix/>
          </a:blip>
          <a:srcRect b="0" l="0" r="0" t="0"/>
          <a:stretch/>
        </p:blipFill>
        <p:spPr>
          <a:xfrm>
            <a:off x="574405" y="582491"/>
            <a:ext cx="6455569" cy="594894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13"/>
          <p:cNvPicPr preferRelativeResize="0"/>
          <p:nvPr/>
        </p:nvPicPr>
        <p:blipFill rotWithShape="1">
          <a:blip r:embed="rId3">
            <a:alphaModFix/>
          </a:blip>
          <a:srcRect b="0" l="0" r="0" t="0"/>
          <a:stretch/>
        </p:blipFill>
        <p:spPr>
          <a:xfrm>
            <a:off x="1930400" y="1424214"/>
            <a:ext cx="7779657" cy="4862286"/>
          </a:xfrm>
          <a:prstGeom prst="rect">
            <a:avLst/>
          </a:prstGeom>
          <a:noFill/>
          <a:ln>
            <a:noFill/>
          </a:ln>
        </p:spPr>
      </p:pic>
      <p:sp>
        <p:nvSpPr>
          <p:cNvPr id="363" name="Google Shape;363;p13"/>
          <p:cNvSpPr/>
          <p:nvPr/>
        </p:nvSpPr>
        <p:spPr>
          <a:xfrm>
            <a:off x="4277782" y="393215"/>
            <a:ext cx="3084892"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txBox="1"/>
          <p:nvPr/>
        </p:nvSpPr>
        <p:spPr>
          <a:xfrm>
            <a:off x="4506662" y="582491"/>
            <a:ext cx="262713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100">
                <a:solidFill>
                  <a:schemeClr val="dk1"/>
                </a:solidFill>
                <a:latin typeface="Arial Black"/>
                <a:ea typeface="Arial Black"/>
                <a:cs typeface="Arial Black"/>
                <a:sym typeface="Arial Black"/>
              </a:rPr>
              <a:t>Mapa Mental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14"/>
          <p:cNvPicPr preferRelativeResize="0"/>
          <p:nvPr/>
        </p:nvPicPr>
        <p:blipFill rotWithShape="1">
          <a:blip r:embed="rId3">
            <a:alphaModFix/>
          </a:blip>
          <a:srcRect b="0" l="0" r="0" t="0"/>
          <a:stretch/>
        </p:blipFill>
        <p:spPr>
          <a:xfrm>
            <a:off x="6313942" y="617537"/>
            <a:ext cx="3686175" cy="5648325"/>
          </a:xfrm>
          <a:prstGeom prst="rect">
            <a:avLst/>
          </a:prstGeom>
          <a:noFill/>
          <a:ln>
            <a:noFill/>
          </a:ln>
        </p:spPr>
      </p:pic>
      <p:sp>
        <p:nvSpPr>
          <p:cNvPr id="370" name="Google Shape;370;p14"/>
          <p:cNvSpPr/>
          <p:nvPr/>
        </p:nvSpPr>
        <p:spPr>
          <a:xfrm>
            <a:off x="2191883" y="2443656"/>
            <a:ext cx="3305889" cy="683002"/>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2739396" y="2574893"/>
            <a:ext cx="221086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1800">
                <a:solidFill>
                  <a:schemeClr val="dk1"/>
                </a:solidFill>
                <a:latin typeface="Arial Black"/>
                <a:ea typeface="Arial Black"/>
                <a:cs typeface="Arial Black"/>
                <a:sym typeface="Arial Black"/>
              </a:rPr>
              <a:t>INGRESO A APP</a:t>
            </a:r>
            <a:endParaRPr/>
          </a:p>
          <a:p>
            <a:pPr indent="0" lvl="0" marL="0" marR="0" rtl="0" algn="ctr">
              <a:spcBef>
                <a:spcPts val="0"/>
              </a:spcBef>
              <a:spcAft>
                <a:spcPts val="0"/>
              </a:spcAft>
              <a:buNone/>
            </a:pPr>
            <a:r>
              <a:t/>
            </a:r>
            <a:endParaRPr sz="1800">
              <a:solidFill>
                <a:schemeClr val="dk1"/>
              </a:solidFill>
              <a:latin typeface="Arial Black"/>
              <a:ea typeface="Arial Black"/>
              <a:cs typeface="Arial Black"/>
              <a:sym typeface="Arial Black"/>
            </a:endParaRPr>
          </a:p>
        </p:txBody>
      </p:sp>
      <p:sp>
        <p:nvSpPr>
          <p:cNvPr id="372" name="Google Shape;372;p14"/>
          <p:cNvSpPr/>
          <p:nvPr/>
        </p:nvSpPr>
        <p:spPr>
          <a:xfrm>
            <a:off x="736454" y="456143"/>
            <a:ext cx="4991816" cy="683002"/>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736454" y="571132"/>
            <a:ext cx="499181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1800">
                <a:solidFill>
                  <a:schemeClr val="dk1"/>
                </a:solidFill>
                <a:latin typeface="Arial Black"/>
                <a:ea typeface="Arial Black"/>
                <a:cs typeface="Arial Black"/>
                <a:sym typeface="Arial Black"/>
              </a:rPr>
              <a:t>PRODUCTO MINIMO VIABLE Y VISTAS</a:t>
            </a:r>
            <a:endParaRPr/>
          </a:p>
          <a:p>
            <a:pPr indent="0" lvl="0" marL="0" marR="0" rtl="0" algn="ctr">
              <a:spcBef>
                <a:spcPts val="0"/>
              </a:spcBef>
              <a:spcAft>
                <a:spcPts val="0"/>
              </a:spcAft>
              <a:buNone/>
            </a:pPr>
            <a:r>
              <a:t/>
            </a:r>
            <a:endParaRPr sz="1800">
              <a:solidFill>
                <a:schemeClr val="dk1"/>
              </a:solidFill>
              <a:latin typeface="Arial Black"/>
              <a:ea typeface="Arial Black"/>
              <a:cs typeface="Arial Black"/>
              <a:sym typeface="Arial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15"/>
          <p:cNvPicPr preferRelativeResize="0"/>
          <p:nvPr/>
        </p:nvPicPr>
        <p:blipFill rotWithShape="1">
          <a:blip r:embed="rId3">
            <a:alphaModFix/>
          </a:blip>
          <a:srcRect b="0" l="0" r="0" t="0"/>
          <a:stretch/>
        </p:blipFill>
        <p:spPr>
          <a:xfrm>
            <a:off x="343807" y="1075872"/>
            <a:ext cx="7929336" cy="4540450"/>
          </a:xfrm>
          <a:prstGeom prst="rect">
            <a:avLst/>
          </a:prstGeom>
          <a:noFill/>
          <a:ln>
            <a:noFill/>
          </a:ln>
        </p:spPr>
      </p:pic>
      <p:sp>
        <p:nvSpPr>
          <p:cNvPr id="379" name="Google Shape;379;p15"/>
          <p:cNvSpPr/>
          <p:nvPr/>
        </p:nvSpPr>
        <p:spPr>
          <a:xfrm>
            <a:off x="8273143" y="2183343"/>
            <a:ext cx="3305889" cy="683002"/>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8330647" y="2315978"/>
            <a:ext cx="317747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1800">
                <a:solidFill>
                  <a:schemeClr val="dk1"/>
                </a:solidFill>
                <a:latin typeface="Arial Black"/>
                <a:ea typeface="Arial Black"/>
                <a:cs typeface="Arial Black"/>
                <a:sym typeface="Arial Black"/>
              </a:rPr>
              <a:t>SISTEMA DE VOTACIÓN</a:t>
            </a:r>
            <a:endParaRPr/>
          </a:p>
          <a:p>
            <a:pPr indent="0" lvl="0" marL="0" marR="0" rtl="0" algn="ctr">
              <a:spcBef>
                <a:spcPts val="0"/>
              </a:spcBef>
              <a:spcAft>
                <a:spcPts val="0"/>
              </a:spcAft>
              <a:buNone/>
            </a:pPr>
            <a:r>
              <a:t/>
            </a:r>
            <a:endParaRPr sz="1800">
              <a:solidFill>
                <a:schemeClr val="dk1"/>
              </a:solidFill>
              <a:latin typeface="Arial Black"/>
              <a:ea typeface="Arial Black"/>
              <a:cs typeface="Arial Black"/>
              <a:sym typeface="Arial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16"/>
          <p:cNvPicPr preferRelativeResize="0"/>
          <p:nvPr/>
        </p:nvPicPr>
        <p:blipFill rotWithShape="1">
          <a:blip r:embed="rId3">
            <a:alphaModFix/>
          </a:blip>
          <a:srcRect b="0" l="0" r="0" t="0"/>
          <a:stretch/>
        </p:blipFill>
        <p:spPr>
          <a:xfrm>
            <a:off x="3997552" y="628650"/>
            <a:ext cx="7477125" cy="5600700"/>
          </a:xfrm>
          <a:prstGeom prst="rect">
            <a:avLst/>
          </a:prstGeom>
          <a:noFill/>
          <a:ln>
            <a:noFill/>
          </a:ln>
        </p:spPr>
      </p:pic>
      <p:sp>
        <p:nvSpPr>
          <p:cNvPr id="386" name="Google Shape;386;p16"/>
          <p:cNvSpPr/>
          <p:nvPr/>
        </p:nvSpPr>
        <p:spPr>
          <a:xfrm>
            <a:off x="525882" y="1581227"/>
            <a:ext cx="3305889" cy="683002"/>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649362" y="1786432"/>
            <a:ext cx="304551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1800">
                <a:solidFill>
                  <a:schemeClr val="dk1"/>
                </a:solidFill>
                <a:latin typeface="Arial Black"/>
                <a:ea typeface="Arial Black"/>
                <a:cs typeface="Arial Black"/>
                <a:sym typeface="Arial Black"/>
              </a:rPr>
              <a:t>Resultados votaciones</a:t>
            </a:r>
            <a:endParaRPr/>
          </a:p>
          <a:p>
            <a:pPr indent="0" lvl="0" marL="0" marR="0" rtl="0" algn="ctr">
              <a:spcBef>
                <a:spcPts val="0"/>
              </a:spcBef>
              <a:spcAft>
                <a:spcPts val="0"/>
              </a:spcAft>
              <a:buNone/>
            </a:pPr>
            <a:r>
              <a:t/>
            </a:r>
            <a:endParaRPr sz="1800">
              <a:solidFill>
                <a:schemeClr val="dk1"/>
              </a:solidFill>
              <a:latin typeface="Arial Black"/>
              <a:ea typeface="Arial Black"/>
              <a:cs typeface="Arial Black"/>
              <a:sym typeface="Arial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17"/>
          <p:cNvPicPr preferRelativeResize="0"/>
          <p:nvPr/>
        </p:nvPicPr>
        <p:blipFill rotWithShape="1">
          <a:blip r:embed="rId3">
            <a:alphaModFix/>
          </a:blip>
          <a:srcRect b="0" l="0" r="0" t="0"/>
          <a:stretch/>
        </p:blipFill>
        <p:spPr>
          <a:xfrm>
            <a:off x="2548315" y="58057"/>
            <a:ext cx="2546173" cy="6749603"/>
          </a:xfrm>
          <a:prstGeom prst="rect">
            <a:avLst/>
          </a:prstGeom>
          <a:noFill/>
          <a:ln>
            <a:noFill/>
          </a:ln>
        </p:spPr>
      </p:pic>
      <p:sp>
        <p:nvSpPr>
          <p:cNvPr id="393" name="Google Shape;393;p17"/>
          <p:cNvSpPr/>
          <p:nvPr/>
        </p:nvSpPr>
        <p:spPr>
          <a:xfrm>
            <a:off x="6491254" y="1697340"/>
            <a:ext cx="3650871"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7"/>
          <p:cNvSpPr/>
          <p:nvPr/>
        </p:nvSpPr>
        <p:spPr>
          <a:xfrm>
            <a:off x="6491254" y="1899690"/>
            <a:ext cx="365087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1800">
                <a:solidFill>
                  <a:schemeClr val="dk1"/>
                </a:solidFill>
                <a:latin typeface="Arial Black"/>
                <a:ea typeface="Arial Black"/>
                <a:cs typeface="Arial Black"/>
                <a:sym typeface="Arial Black"/>
              </a:rPr>
              <a:t>Estadísticas en tiempo real</a:t>
            </a:r>
            <a:endParaRPr/>
          </a:p>
          <a:p>
            <a:pPr indent="0" lvl="0" marL="0" marR="0" rtl="0" algn="ctr">
              <a:spcBef>
                <a:spcPts val="0"/>
              </a:spcBef>
              <a:spcAft>
                <a:spcPts val="0"/>
              </a:spcAft>
              <a:buNone/>
            </a:pPr>
            <a:r>
              <a:t/>
            </a:r>
            <a:endParaRPr sz="1800">
              <a:solidFill>
                <a:schemeClr val="dk1"/>
              </a:solidFill>
              <a:latin typeface="Arial Black"/>
              <a:ea typeface="Arial Black"/>
              <a:cs typeface="Arial Black"/>
              <a:sym typeface="Arial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18"/>
          <p:cNvPicPr preferRelativeResize="0"/>
          <p:nvPr/>
        </p:nvPicPr>
        <p:blipFill rotWithShape="1">
          <a:blip r:embed="rId3">
            <a:alphaModFix/>
          </a:blip>
          <a:srcRect b="0" l="0" r="0" t="0"/>
          <a:stretch/>
        </p:blipFill>
        <p:spPr>
          <a:xfrm>
            <a:off x="5355091" y="1143862"/>
            <a:ext cx="5240337" cy="4452496"/>
          </a:xfrm>
          <a:prstGeom prst="rect">
            <a:avLst/>
          </a:prstGeom>
          <a:noFill/>
          <a:ln>
            <a:noFill/>
          </a:ln>
        </p:spPr>
      </p:pic>
      <p:sp>
        <p:nvSpPr>
          <p:cNvPr id="400" name="Google Shape;400;p18"/>
          <p:cNvSpPr/>
          <p:nvPr/>
        </p:nvSpPr>
        <p:spPr>
          <a:xfrm>
            <a:off x="711249" y="2521429"/>
            <a:ext cx="4151008"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a:off x="711248" y="2723779"/>
            <a:ext cx="41510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1800">
                <a:solidFill>
                  <a:schemeClr val="dk1"/>
                </a:solidFill>
                <a:latin typeface="Arial Black"/>
                <a:ea typeface="Arial Black"/>
                <a:cs typeface="Arial Black"/>
                <a:sym typeface="Arial Black"/>
              </a:rPr>
              <a:t>Comunicación con el consejero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0000"/>
              </a:lnSpc>
              <a:spcBef>
                <a:spcPts val="0"/>
              </a:spcBef>
              <a:spcAft>
                <a:spcPts val="0"/>
              </a:spcAft>
              <a:buClr>
                <a:schemeClr val="lt1"/>
              </a:buClr>
              <a:buSzPct val="125000"/>
              <a:buChar char="•"/>
            </a:pPr>
            <a:r>
              <a:rPr lang="es-CL"/>
              <a:t>Tras el arduo estudio a la problemática inicial, que es la votación de consejeros de carrera por cada Sede del instituto Duoc UC, hemos descubierto que se hace esencial contar con herramientas tecnológicas que permitan hacer un rápido, fluido, impecable y transparente sistema de votaciones, que además aseguren la comunicación entre directores, consejeros, profesores, comisiones y estudiantes. </a:t>
            </a:r>
            <a:endParaRPr/>
          </a:p>
          <a:p>
            <a:pPr indent="-228600" lvl="0" marL="228600" rtl="0" algn="l">
              <a:lnSpc>
                <a:spcPct val="120000"/>
              </a:lnSpc>
              <a:spcBef>
                <a:spcPts val="1000"/>
              </a:spcBef>
              <a:spcAft>
                <a:spcPts val="0"/>
              </a:spcAft>
              <a:buClr>
                <a:schemeClr val="lt1"/>
              </a:buClr>
              <a:buSzPct val="125000"/>
              <a:buChar char="•"/>
            </a:pPr>
            <a:r>
              <a:rPr lang="es-CL"/>
              <a:t>Nuestra propuesta que contempla la creación de la aplicación móvil ZEP, página web y la base de datos, representan la solución para que se pueda llevar a cabo la votación de forma expedita y ordenada, y de forma más general, permitirá una mejor comunicación dentro de toda la alma mater, y viendo hacia el futuro, puede representar la base para expandir la capacidad de ZEP a otras áreas de DUOC UC.</a:t>
            </a:r>
            <a:endParaRPr/>
          </a:p>
          <a:p>
            <a:pPr indent="-95250" lvl="0" marL="228600" rtl="0" algn="l">
              <a:lnSpc>
                <a:spcPct val="120000"/>
              </a:lnSpc>
              <a:spcBef>
                <a:spcPts val="1000"/>
              </a:spcBef>
              <a:spcAft>
                <a:spcPts val="0"/>
              </a:spcAft>
              <a:buClr>
                <a:schemeClr val="lt1"/>
              </a:buClr>
              <a:buSzPct val="125000"/>
              <a:buNone/>
            </a:pPr>
            <a:r>
              <a:t/>
            </a:r>
            <a:endParaRPr/>
          </a:p>
          <a:p>
            <a:pPr indent="-228600" lvl="0" marL="228600" rtl="0" algn="l">
              <a:lnSpc>
                <a:spcPct val="120000"/>
              </a:lnSpc>
              <a:spcBef>
                <a:spcPts val="1000"/>
              </a:spcBef>
              <a:spcAft>
                <a:spcPts val="0"/>
              </a:spcAft>
              <a:buClr>
                <a:schemeClr val="lt1"/>
              </a:buClr>
              <a:buSzPct val="125000"/>
              <a:buChar char="•"/>
            </a:pPr>
            <a:r>
              <a:rPr lang="es-CL"/>
              <a:t>Las herramientas ofrecidas han sido probadas con otros clientes, dando excelentes resultados. Alguna de ellas son: website, apps de escritorio y móviles, auditorias tecnológicas, migración de aplicaciones, entre otras.</a:t>
            </a:r>
            <a:endParaRPr/>
          </a:p>
          <a:p>
            <a:pPr indent="-95250" lvl="0" marL="228600" rtl="0" algn="l">
              <a:lnSpc>
                <a:spcPct val="120000"/>
              </a:lnSpc>
              <a:spcBef>
                <a:spcPts val="1000"/>
              </a:spcBef>
              <a:spcAft>
                <a:spcPts val="0"/>
              </a:spcAft>
              <a:buClr>
                <a:schemeClr val="lt1"/>
              </a:buClr>
              <a:buSzPct val="125000"/>
              <a:buNone/>
            </a:pPr>
            <a:r>
              <a:t/>
            </a:r>
            <a:endParaRPr/>
          </a:p>
        </p:txBody>
      </p:sp>
      <p:sp>
        <p:nvSpPr>
          <p:cNvPr id="407" name="Google Shape;407;p19"/>
          <p:cNvSpPr/>
          <p:nvPr/>
        </p:nvSpPr>
        <p:spPr>
          <a:xfrm>
            <a:off x="4277782" y="393215"/>
            <a:ext cx="3084892"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txBox="1"/>
          <p:nvPr/>
        </p:nvSpPr>
        <p:spPr>
          <a:xfrm>
            <a:off x="4277782" y="582491"/>
            <a:ext cx="308489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100">
                <a:solidFill>
                  <a:schemeClr val="dk1"/>
                </a:solidFill>
                <a:latin typeface="Arial Black"/>
                <a:ea typeface="Arial Black"/>
                <a:cs typeface="Arial Black"/>
                <a:sym typeface="Arial Black"/>
              </a:rPr>
              <a:t>Conclusión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
          <p:cNvSpPr txBox="1"/>
          <p:nvPr>
            <p:ph idx="1" type="body"/>
          </p:nvPr>
        </p:nvSpPr>
        <p:spPr>
          <a:xfrm>
            <a:off x="4498380" y="4323003"/>
            <a:ext cx="3195240" cy="57626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2500"/>
              <a:buNone/>
            </a:pPr>
            <a:r>
              <a:rPr lang="es-CL"/>
              <a:t>ANÁLISIS DE LAS PROBLEMÁTICAS</a:t>
            </a:r>
            <a:endParaRPr/>
          </a:p>
        </p:txBody>
      </p:sp>
      <p:sp>
        <p:nvSpPr>
          <p:cNvPr id="255" name="Google Shape;255;p2"/>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1500"/>
              <a:buNone/>
            </a:pPr>
            <a:r>
              <a:rPr lang="es-CL" sz="1200"/>
              <a:t>Sistema informático para votación de consejero de carrera</a:t>
            </a:r>
            <a:endParaRPr/>
          </a:p>
        </p:txBody>
      </p:sp>
      <p:sp>
        <p:nvSpPr>
          <p:cNvPr id="256" name="Google Shape;256;p2"/>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1500"/>
              <a:buNone/>
            </a:pPr>
            <a:r>
              <a:rPr lang="es-CL" sz="1200"/>
              <a:t>Facilitar los procesos de votación de consejero para cumplir las solicitudes o requerimientos sus clientes.</a:t>
            </a:r>
            <a:endParaRPr sz="1200"/>
          </a:p>
        </p:txBody>
      </p:sp>
      <p:sp>
        <p:nvSpPr>
          <p:cNvPr id="257" name="Google Shape;257;p2"/>
          <p:cNvSpPr txBox="1"/>
          <p:nvPr>
            <p:ph idx="7" type="body"/>
          </p:nvPr>
        </p:nvSpPr>
        <p:spPr>
          <a:xfrm>
            <a:off x="7852441" y="4322627"/>
            <a:ext cx="3179477" cy="57626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2500"/>
              <a:buNone/>
            </a:pPr>
            <a:r>
              <a:rPr lang="es-CL"/>
              <a:t>POSIBLES SOLUCIONES</a:t>
            </a:r>
            <a:endParaRPr/>
          </a:p>
        </p:txBody>
      </p:sp>
      <p:sp>
        <p:nvSpPr>
          <p:cNvPr id="258" name="Google Shape;258;p2"/>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1500"/>
              <a:buNone/>
            </a:pPr>
            <a:r>
              <a:rPr lang="es-CL" sz="1200"/>
              <a:t>Desarrollar una aplicación para dispositivos inteligentes.</a:t>
            </a:r>
            <a:endParaRPr sz="1200"/>
          </a:p>
          <a:p>
            <a:pPr indent="0" lvl="0" marL="0" rtl="0" algn="l">
              <a:lnSpc>
                <a:spcPct val="120000"/>
              </a:lnSpc>
              <a:spcBef>
                <a:spcPts val="1000"/>
              </a:spcBef>
              <a:spcAft>
                <a:spcPts val="0"/>
              </a:spcAft>
              <a:buClr>
                <a:schemeClr val="lt1"/>
              </a:buClr>
              <a:buSzPts val="1500"/>
              <a:buNone/>
            </a:pPr>
            <a:r>
              <a:rPr lang="es-CL" sz="1200"/>
              <a:t>Crear una base de dato.</a:t>
            </a:r>
            <a:endParaRPr/>
          </a:p>
          <a:p>
            <a:pPr indent="0" lvl="0" marL="0" rtl="0" algn="l">
              <a:lnSpc>
                <a:spcPct val="120000"/>
              </a:lnSpc>
              <a:spcBef>
                <a:spcPts val="1000"/>
              </a:spcBef>
              <a:spcAft>
                <a:spcPts val="0"/>
              </a:spcAft>
              <a:buClr>
                <a:schemeClr val="lt1"/>
              </a:buClr>
              <a:buSzPts val="1500"/>
              <a:buNone/>
            </a:pPr>
            <a:r>
              <a:rPr lang="es-CL" sz="1200"/>
              <a:t>Crear página web.</a:t>
            </a:r>
            <a:endParaRPr/>
          </a:p>
        </p:txBody>
      </p:sp>
      <p:pic>
        <p:nvPicPr>
          <p:cNvPr descr="Bombilla" id="259" name="Google Shape;259;p2"/>
          <p:cNvPicPr preferRelativeResize="0"/>
          <p:nvPr/>
        </p:nvPicPr>
        <p:blipFill rotWithShape="1">
          <a:blip r:embed="rId3">
            <a:alphaModFix/>
          </a:blip>
          <a:srcRect b="12400" l="0" r="-4" t="2795"/>
          <a:stretch/>
        </p:blipFill>
        <p:spPr>
          <a:xfrm>
            <a:off x="7860716" y="2626013"/>
            <a:ext cx="3194969"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260" name="Google Shape;260;p2"/>
          <p:cNvSpPr txBox="1"/>
          <p:nvPr/>
        </p:nvSpPr>
        <p:spPr>
          <a:xfrm>
            <a:off x="1134728" y="4322627"/>
            <a:ext cx="3200400" cy="57626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2500"/>
              <a:buFont typeface="Arial"/>
              <a:buNone/>
            </a:pPr>
            <a:r>
              <a:rPr b="0" i="0" lang="es-CL" sz="2000" u="none" cap="none" strike="noStrike">
                <a:solidFill>
                  <a:schemeClr val="lt1"/>
                </a:solidFill>
                <a:latin typeface="Twentieth Century"/>
                <a:ea typeface="Twentieth Century"/>
                <a:cs typeface="Twentieth Century"/>
                <a:sym typeface="Twentieth Century"/>
              </a:rPr>
              <a:t>PROBLEMÁTICAS A TRATAR</a:t>
            </a:r>
            <a:endParaRPr/>
          </a:p>
        </p:txBody>
      </p:sp>
      <p:pic>
        <p:nvPicPr>
          <p:cNvPr descr="Logotipo&#10;&#10;Descripción generada automáticamente con confianza baja" id="261" name="Google Shape;261;p2"/>
          <p:cNvPicPr preferRelativeResize="0"/>
          <p:nvPr/>
        </p:nvPicPr>
        <p:blipFill rotWithShape="1">
          <a:blip r:embed="rId4">
            <a:alphaModFix/>
          </a:blip>
          <a:srcRect b="33730" l="0" r="0" t="32833"/>
          <a:stretch/>
        </p:blipFill>
        <p:spPr>
          <a:xfrm>
            <a:off x="3715739" y="522514"/>
            <a:ext cx="4731656" cy="1582057"/>
          </a:xfrm>
          <a:prstGeom prst="roundRect">
            <a:avLst>
              <a:gd fmla="val 16667" name="adj"/>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pic>
        <p:nvPicPr>
          <p:cNvPr id="262" name="Google Shape;262;p2"/>
          <p:cNvPicPr preferRelativeResize="0"/>
          <p:nvPr/>
        </p:nvPicPr>
        <p:blipFill rotWithShape="1">
          <a:blip r:embed="rId5">
            <a:alphaModFix/>
          </a:blip>
          <a:srcRect b="0" l="0" r="0" t="0"/>
          <a:stretch/>
        </p:blipFill>
        <p:spPr>
          <a:xfrm>
            <a:off x="4484083" y="2626013"/>
            <a:ext cx="3194968" cy="1524000"/>
          </a:xfrm>
          <a:prstGeom prst="round2DiagRect">
            <a:avLst>
              <a:gd fmla="val 16667" name="adj1"/>
              <a:gd fmla="val 0" name="adj2"/>
            </a:avLst>
          </a:prstGeom>
          <a:noFill/>
          <a:ln>
            <a:noFill/>
          </a:ln>
        </p:spPr>
      </p:pic>
      <p:pic>
        <p:nvPicPr>
          <p:cNvPr id="263" name="Google Shape;263;p2"/>
          <p:cNvPicPr preferRelativeResize="0"/>
          <p:nvPr>
            <p:ph idx="2" type="pic"/>
          </p:nvPr>
        </p:nvPicPr>
        <p:blipFill rotWithShape="1">
          <a:blip r:embed="rId6">
            <a:alphaModFix/>
          </a:blip>
          <a:srcRect b="0" l="12780" r="12779" t="0"/>
          <a:stretch/>
        </p:blipFill>
        <p:spPr>
          <a:xfrm>
            <a:off x="1141413" y="2666998"/>
            <a:ext cx="3195240"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0"/>
          <p:cNvSpPr txBox="1"/>
          <p:nvPr>
            <p:ph type="title"/>
          </p:nvPr>
        </p:nvSpPr>
        <p:spPr>
          <a:xfrm>
            <a:off x="1141411" y="4328177"/>
            <a:ext cx="9912355" cy="81935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00"/>
              </a:buClr>
              <a:buSzPts val="3200"/>
              <a:buFont typeface="Twentieth Century"/>
              <a:buNone/>
            </a:pPr>
            <a:r>
              <a:rPr lang="es-CL">
                <a:solidFill>
                  <a:srgbClr val="FFFF00"/>
                </a:solidFill>
              </a:rPr>
              <a:t>	</a:t>
            </a:r>
            <a:endParaRPr/>
          </a:p>
        </p:txBody>
      </p:sp>
      <p:pic>
        <p:nvPicPr>
          <p:cNvPr descr="Logotipo&#10;&#10;Descripción generada automáticamente con confianza baja" id="415" name="Google Shape;415;p20"/>
          <p:cNvPicPr preferRelativeResize="0"/>
          <p:nvPr>
            <p:ph idx="2" type="pic"/>
          </p:nvPr>
        </p:nvPicPr>
        <p:blipFill rotWithShape="1">
          <a:blip r:embed="rId3">
            <a:alphaModFix/>
          </a:blip>
          <a:srcRect b="34352" l="0" r="0" t="32358"/>
          <a:stretch/>
        </p:blipFill>
        <p:spPr>
          <a:xfrm>
            <a:off x="1141411" y="606426"/>
            <a:ext cx="9912354" cy="3299778"/>
          </a:xfrm>
          <a:prstGeom prst="round2DiagRect">
            <a:avLst>
              <a:gd fmla="val 4860"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sp>
        <p:nvSpPr>
          <p:cNvPr id="416" name="Google Shape;416;p20"/>
          <p:cNvSpPr txBox="1"/>
          <p:nvPr>
            <p:ph idx="1" type="body"/>
          </p:nvPr>
        </p:nvSpPr>
        <p:spPr>
          <a:xfrm>
            <a:off x="4205007" y="5152613"/>
            <a:ext cx="2288072" cy="112755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Clr>
                <a:srgbClr val="00B0F0"/>
              </a:buClr>
              <a:buSzPct val="125000"/>
              <a:buNone/>
            </a:pPr>
            <a:r>
              <a:rPr lang="es-CL" u="sng">
                <a:solidFill>
                  <a:srgbClr val="00B0F0"/>
                </a:solidFill>
                <a:hlinkClick r:id="rId4">
                  <a:extLst>
                    <a:ext uri="{A12FA001-AC4F-418D-AE19-62706E023703}">
                      <ahyp:hlinkClr val="tx"/>
                    </a:ext>
                  </a:extLst>
                </a:hlinkClick>
              </a:rPr>
              <a:t>gosolutions@gmail.com</a:t>
            </a:r>
            <a:endParaRPr>
              <a:solidFill>
                <a:srgbClr val="00B0F0"/>
              </a:solidFill>
            </a:endParaRPr>
          </a:p>
          <a:p>
            <a:pPr indent="0" lvl="0" marL="0" rtl="0" algn="l">
              <a:lnSpc>
                <a:spcPct val="120000"/>
              </a:lnSpc>
              <a:spcBef>
                <a:spcPts val="1000"/>
              </a:spcBef>
              <a:spcAft>
                <a:spcPts val="0"/>
              </a:spcAft>
              <a:buClr>
                <a:srgbClr val="00B0F0"/>
              </a:buClr>
              <a:buSzPct val="125000"/>
              <a:buNone/>
            </a:pPr>
            <a:r>
              <a:rPr lang="es-CL">
                <a:solidFill>
                  <a:srgbClr val="00B0F0"/>
                </a:solidFill>
              </a:rPr>
              <a:t>+56 228157441 </a:t>
            </a:r>
            <a:endParaRPr/>
          </a:p>
          <a:p>
            <a:pPr indent="0" lvl="0" marL="0" rtl="0" algn="l">
              <a:lnSpc>
                <a:spcPct val="120000"/>
              </a:lnSpc>
              <a:spcBef>
                <a:spcPts val="1000"/>
              </a:spcBef>
              <a:spcAft>
                <a:spcPts val="0"/>
              </a:spcAft>
              <a:buClr>
                <a:srgbClr val="00B0F0"/>
              </a:buClr>
              <a:buSzPct val="125000"/>
              <a:buNone/>
            </a:pPr>
            <a:r>
              <a:rPr lang="es-CL" u="sng">
                <a:solidFill>
                  <a:srgbClr val="00B0F0"/>
                </a:solidFill>
                <a:hlinkClick r:id="rId5">
                  <a:extLst>
                    <a:ext uri="{A12FA001-AC4F-418D-AE19-62706E023703}">
                      <ahyp:hlinkClr val="tx"/>
                    </a:ext>
                  </a:extLst>
                </a:hlinkClick>
              </a:rPr>
              <a:t>www.gosolutions.com</a:t>
            </a:r>
            <a:endParaRPr>
              <a:solidFill>
                <a:srgbClr val="00B0F0"/>
              </a:solidFill>
            </a:endParaRPr>
          </a:p>
          <a:p>
            <a:pPr indent="0" lvl="0" marL="0" rtl="0" algn="l">
              <a:lnSpc>
                <a:spcPct val="120000"/>
              </a:lnSpc>
              <a:spcBef>
                <a:spcPts val="1000"/>
              </a:spcBef>
              <a:spcAft>
                <a:spcPts val="0"/>
              </a:spcAft>
              <a:buClr>
                <a:schemeClr val="lt1"/>
              </a:buClr>
              <a:buSzPct val="125000"/>
              <a:buNone/>
            </a:pPr>
            <a:r>
              <a:t/>
            </a:r>
            <a:endParaRPr>
              <a:solidFill>
                <a:srgbClr val="00B0F0"/>
              </a:solidFill>
            </a:endParaRPr>
          </a:p>
        </p:txBody>
      </p:sp>
      <p:sp>
        <p:nvSpPr>
          <p:cNvPr id="417" name="Google Shape;417;p20"/>
          <p:cNvSpPr txBox="1"/>
          <p:nvPr/>
        </p:nvSpPr>
        <p:spPr>
          <a:xfrm>
            <a:off x="1387704" y="5147532"/>
            <a:ext cx="2288072" cy="1127555"/>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120000"/>
              </a:lnSpc>
              <a:spcBef>
                <a:spcPts val="0"/>
              </a:spcBef>
              <a:spcAft>
                <a:spcPts val="0"/>
              </a:spcAft>
              <a:buClr>
                <a:srgbClr val="98D6EB"/>
              </a:buClr>
              <a:buSzPct val="125000"/>
              <a:buFont typeface="Arial"/>
              <a:buNone/>
            </a:pPr>
            <a:r>
              <a:rPr lang="es-CL" sz="1600">
                <a:solidFill>
                  <a:srgbClr val="98D6EB"/>
                </a:solidFill>
                <a:latin typeface="Twentieth Century"/>
                <a:ea typeface="Twentieth Century"/>
                <a:cs typeface="Twentieth Century"/>
                <a:sym typeface="Twentieth Century"/>
              </a:rPr>
              <a:t>Correo</a:t>
            </a:r>
            <a:endParaRPr/>
          </a:p>
          <a:p>
            <a:pPr indent="0" lvl="0" marL="0" marR="0" rtl="0" algn="l">
              <a:lnSpc>
                <a:spcPct val="120000"/>
              </a:lnSpc>
              <a:spcBef>
                <a:spcPts val="1000"/>
              </a:spcBef>
              <a:spcAft>
                <a:spcPts val="0"/>
              </a:spcAft>
              <a:buClr>
                <a:srgbClr val="98D6EB"/>
              </a:buClr>
              <a:buSzPct val="125000"/>
              <a:buFont typeface="Arial"/>
              <a:buNone/>
            </a:pPr>
            <a:r>
              <a:rPr lang="es-CL" sz="1600">
                <a:solidFill>
                  <a:srgbClr val="98D6EB"/>
                </a:solidFill>
                <a:latin typeface="Twentieth Century"/>
                <a:ea typeface="Twentieth Century"/>
                <a:cs typeface="Twentieth Century"/>
                <a:sym typeface="Twentieth Century"/>
              </a:rPr>
              <a:t>Fono</a:t>
            </a:r>
            <a:endParaRPr/>
          </a:p>
          <a:p>
            <a:pPr indent="0" lvl="0" marL="0" marR="0" rtl="0" algn="l">
              <a:lnSpc>
                <a:spcPct val="120000"/>
              </a:lnSpc>
              <a:spcBef>
                <a:spcPts val="1000"/>
              </a:spcBef>
              <a:spcAft>
                <a:spcPts val="0"/>
              </a:spcAft>
              <a:buClr>
                <a:srgbClr val="98D6EB"/>
              </a:buClr>
              <a:buSzPct val="125000"/>
              <a:buFont typeface="Arial"/>
              <a:buNone/>
            </a:pPr>
            <a:r>
              <a:rPr lang="es-CL" sz="1600">
                <a:solidFill>
                  <a:srgbClr val="98D6EB"/>
                </a:solidFill>
                <a:latin typeface="Twentieth Century"/>
                <a:ea typeface="Twentieth Century"/>
                <a:cs typeface="Twentieth Century"/>
                <a:sym typeface="Twentieth Century"/>
              </a:rPr>
              <a:t>Pagina web</a:t>
            </a:r>
            <a:endParaRPr/>
          </a:p>
          <a:p>
            <a:pPr indent="0" lvl="0" marL="0" marR="0" rtl="0" algn="l">
              <a:lnSpc>
                <a:spcPct val="120000"/>
              </a:lnSpc>
              <a:spcBef>
                <a:spcPts val="1000"/>
              </a:spcBef>
              <a:spcAft>
                <a:spcPts val="0"/>
              </a:spcAft>
              <a:buClr>
                <a:schemeClr val="lt1"/>
              </a:buClr>
              <a:buSzPct val="125000"/>
              <a:buFont typeface="Arial"/>
              <a:buNone/>
            </a:pPr>
            <a:r>
              <a:t/>
            </a:r>
            <a:endParaRPr sz="1600">
              <a:solidFill>
                <a:srgbClr val="00B0F0"/>
              </a:solidFill>
              <a:latin typeface="Twentieth Century"/>
              <a:ea typeface="Twentieth Century"/>
              <a:cs typeface="Twentieth Century"/>
              <a:sym typeface="Twentieth Century"/>
            </a:endParaRPr>
          </a:p>
        </p:txBody>
      </p:sp>
      <p:sp>
        <p:nvSpPr>
          <p:cNvPr id="418" name="Google Shape;418;p20"/>
          <p:cNvSpPr/>
          <p:nvPr/>
        </p:nvSpPr>
        <p:spPr>
          <a:xfrm>
            <a:off x="1192890" y="4137901"/>
            <a:ext cx="3084892"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txBox="1"/>
          <p:nvPr/>
        </p:nvSpPr>
        <p:spPr>
          <a:xfrm>
            <a:off x="1192890" y="4327177"/>
            <a:ext cx="308489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100">
                <a:solidFill>
                  <a:schemeClr val="dk1"/>
                </a:solidFill>
                <a:latin typeface="Arial Black"/>
                <a:ea typeface="Arial Black"/>
                <a:cs typeface="Arial Black"/>
                <a:sym typeface="Arial Black"/>
              </a:rPr>
              <a:t>Contáctanos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pSp>
        <p:nvGrpSpPr>
          <p:cNvPr id="268" name="Google Shape;268;p3"/>
          <p:cNvGrpSpPr/>
          <p:nvPr/>
        </p:nvGrpSpPr>
        <p:grpSpPr>
          <a:xfrm>
            <a:off x="7105485" y="443237"/>
            <a:ext cx="4439972" cy="745005"/>
            <a:chOff x="7105475" y="443237"/>
            <a:chExt cx="4193303" cy="745005"/>
          </a:xfrm>
        </p:grpSpPr>
        <p:sp>
          <p:nvSpPr>
            <p:cNvPr id="269" name="Google Shape;269;p3"/>
            <p:cNvSpPr/>
            <p:nvPr/>
          </p:nvSpPr>
          <p:spPr>
            <a:xfrm>
              <a:off x="7105475" y="443237"/>
              <a:ext cx="3858936" cy="745005"/>
            </a:xfrm>
            <a:prstGeom prst="roundRect">
              <a:avLst>
                <a:gd fmla="val 10000" name="adj"/>
              </a:avLst>
            </a:prstGeom>
            <a:solidFill>
              <a:srgbClr val="BBCF4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70" name="Google Shape;270;p3"/>
            <p:cNvSpPr txBox="1"/>
            <p:nvPr/>
          </p:nvSpPr>
          <p:spPr>
            <a:xfrm>
              <a:off x="7303551" y="577672"/>
              <a:ext cx="3995227"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2100">
                  <a:solidFill>
                    <a:schemeClr val="dk1"/>
                  </a:solidFill>
                  <a:latin typeface="Arial Black"/>
                  <a:ea typeface="Arial Black"/>
                  <a:cs typeface="Arial Black"/>
                  <a:sym typeface="Arial Black"/>
                </a:rPr>
                <a:t>Información del proyecto</a:t>
              </a:r>
              <a:endParaRPr/>
            </a:p>
          </p:txBody>
        </p:sp>
      </p:grpSp>
      <p:pic>
        <p:nvPicPr>
          <p:cNvPr id="271" name="Google Shape;271;p3"/>
          <p:cNvPicPr preferRelativeResize="0"/>
          <p:nvPr/>
        </p:nvPicPr>
        <p:blipFill rotWithShape="1">
          <a:blip r:embed="rId3">
            <a:alphaModFix/>
          </a:blip>
          <a:srcRect b="0" l="0" r="0" t="0"/>
          <a:stretch/>
        </p:blipFill>
        <p:spPr>
          <a:xfrm>
            <a:off x="0" y="0"/>
            <a:ext cx="7029974" cy="6858000"/>
          </a:xfrm>
          <a:prstGeom prst="rect">
            <a:avLst/>
          </a:prstGeom>
          <a:noFill/>
          <a:ln>
            <a:noFill/>
          </a:ln>
        </p:spPr>
      </p:pic>
      <p:sp>
        <p:nvSpPr>
          <p:cNvPr id="272" name="Google Shape;272;p3"/>
          <p:cNvSpPr txBox="1"/>
          <p:nvPr>
            <p:ph idx="1" type="body"/>
          </p:nvPr>
        </p:nvSpPr>
        <p:spPr>
          <a:xfrm>
            <a:off x="7105475" y="1322677"/>
            <a:ext cx="4085933" cy="5280142"/>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20000"/>
              </a:lnSpc>
              <a:spcBef>
                <a:spcPts val="0"/>
              </a:spcBef>
              <a:spcAft>
                <a:spcPts val="0"/>
              </a:spcAft>
              <a:buClr>
                <a:schemeClr val="lt1"/>
              </a:buClr>
              <a:buSzPct val="125000"/>
              <a:buNone/>
            </a:pPr>
            <a:r>
              <a:rPr lang="es-CL"/>
              <a:t>Votaciones para estudiantes </a:t>
            </a:r>
            <a:endParaRPr/>
          </a:p>
          <a:p>
            <a:pPr indent="0" lvl="0" marL="0" rtl="0" algn="just">
              <a:lnSpc>
                <a:spcPct val="120000"/>
              </a:lnSpc>
              <a:spcBef>
                <a:spcPts val="1000"/>
              </a:spcBef>
              <a:spcAft>
                <a:spcPts val="0"/>
              </a:spcAft>
              <a:buClr>
                <a:schemeClr val="lt1"/>
              </a:buClr>
              <a:buSzPct val="125000"/>
              <a:buNone/>
            </a:pPr>
            <a:r>
              <a:rPr lang="es-CL"/>
              <a:t>En nuestras sedes existe un proceso democrático asociado a la elección de consejeros de carrera, estos alumnos son elegidos por votación una vez al año, muchas veces en las diferentes sedes ocurren situación especiales en las cuales los consejeros deben hacer llegar inquietudes a los directores de carreras o de sede, o recibir de parte de ellos alguna propuesta las cuales deben transparentar con sus compañeros, en ambas situaciones, sería de mucha ayuda para los consejeros saber lo que realmente piensan sus compañeros. </a:t>
            </a:r>
            <a:endParaRPr/>
          </a:p>
          <a:p>
            <a:pPr indent="0" lvl="0" marL="0" rtl="0" algn="just">
              <a:lnSpc>
                <a:spcPct val="120000"/>
              </a:lnSpc>
              <a:spcBef>
                <a:spcPts val="1000"/>
              </a:spcBef>
              <a:spcAft>
                <a:spcPts val="0"/>
              </a:spcAft>
              <a:buClr>
                <a:schemeClr val="lt1"/>
              </a:buClr>
              <a:buSzPct val="125000"/>
              <a:buNone/>
            </a:pPr>
            <a:r>
              <a:rPr lang="es-CL"/>
              <a:t>En las sedes no existe infraestructura o algún servicio que pueda ayudar a los consejeros con esta compleja situación, además, cada vez es más necesario contar con la opinión real del estudiantado. </a:t>
            </a:r>
            <a:endParaRPr/>
          </a:p>
          <a:p>
            <a:pPr indent="0" lvl="0" marL="0" rtl="0" algn="just">
              <a:lnSpc>
                <a:spcPct val="120000"/>
              </a:lnSpc>
              <a:spcBef>
                <a:spcPts val="1000"/>
              </a:spcBef>
              <a:spcAft>
                <a:spcPts val="0"/>
              </a:spcAft>
              <a:buClr>
                <a:schemeClr val="lt1"/>
              </a:buClr>
              <a:buSzPct val="125000"/>
              <a:buNone/>
            </a:pPr>
            <a:r>
              <a:rPr lang="es-CL"/>
              <a:t>Se requiere que se proponga un conjunto de opciones e ideas que puedan entregar una solución a esta problemática.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
          <p:cNvSpPr/>
          <p:nvPr/>
        </p:nvSpPr>
        <p:spPr>
          <a:xfrm>
            <a:off x="8093406" y="460732"/>
            <a:ext cx="3084892" cy="745005"/>
          </a:xfrm>
          <a:prstGeom prst="roundRect">
            <a:avLst>
              <a:gd fmla="val 10000" name="adj"/>
            </a:avLst>
          </a:prstGeom>
          <a:solidFill>
            <a:srgbClr val="BBC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4"/>
          <p:cNvGrpSpPr/>
          <p:nvPr/>
        </p:nvGrpSpPr>
        <p:grpSpPr>
          <a:xfrm>
            <a:off x="9221704" y="460732"/>
            <a:ext cx="2213171" cy="745006"/>
            <a:chOff x="860480" y="1468"/>
            <a:chExt cx="2279195" cy="745006"/>
          </a:xfrm>
        </p:grpSpPr>
        <p:sp>
          <p:nvSpPr>
            <p:cNvPr id="279" name="Google Shape;279;p4"/>
            <p:cNvSpPr/>
            <p:nvPr/>
          </p:nvSpPr>
          <p:spPr>
            <a:xfrm>
              <a:off x="860480" y="1469"/>
              <a:ext cx="2224411" cy="74500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txBox="1"/>
            <p:nvPr/>
          </p:nvSpPr>
          <p:spPr>
            <a:xfrm>
              <a:off x="915264" y="1468"/>
              <a:ext cx="2224411" cy="745005"/>
            </a:xfrm>
            <a:prstGeom prst="rect">
              <a:avLst/>
            </a:prstGeom>
            <a:noFill/>
            <a:ln>
              <a:noFill/>
            </a:ln>
          </p:spPr>
          <p:txBody>
            <a:bodyPr anchorCtr="0" anchor="ctr" bIns="78825" lIns="78825" spcFirstLastPara="1" rIns="78825" wrap="square" tIns="78825">
              <a:noAutofit/>
            </a:bodyPr>
            <a:lstStyle/>
            <a:p>
              <a:pPr indent="0" lvl="0" marL="0" marR="0" rtl="0" algn="l">
                <a:lnSpc>
                  <a:spcPct val="100000"/>
                </a:lnSpc>
                <a:spcBef>
                  <a:spcPts val="0"/>
                </a:spcBef>
                <a:spcAft>
                  <a:spcPts val="0"/>
                </a:spcAft>
                <a:buClr>
                  <a:schemeClr val="dk1"/>
                </a:buClr>
                <a:buSzPts val="2100"/>
                <a:buFont typeface="Arial Black"/>
                <a:buNone/>
              </a:pPr>
              <a:r>
                <a:rPr lang="es-CL" sz="2100">
                  <a:solidFill>
                    <a:schemeClr val="dk1"/>
                  </a:solidFill>
                  <a:latin typeface="Arial Black"/>
                  <a:ea typeface="Arial Black"/>
                  <a:cs typeface="Arial Black"/>
                  <a:sym typeface="Arial Black"/>
                </a:rPr>
                <a:t>ZET </a:t>
              </a:r>
              <a:endParaRPr sz="2100">
                <a:solidFill>
                  <a:schemeClr val="dk1"/>
                </a:solidFill>
                <a:latin typeface="Arial Black"/>
                <a:ea typeface="Arial Black"/>
                <a:cs typeface="Arial Black"/>
                <a:sym typeface="Arial Black"/>
              </a:endParaRPr>
            </a:p>
          </p:txBody>
        </p:sp>
      </p:grpSp>
      <p:sp>
        <p:nvSpPr>
          <p:cNvPr id="281" name="Google Shape;281;p4"/>
          <p:cNvSpPr txBox="1"/>
          <p:nvPr>
            <p:ph idx="1" type="body"/>
          </p:nvPr>
        </p:nvSpPr>
        <p:spPr>
          <a:xfrm>
            <a:off x="7849726" y="1572126"/>
            <a:ext cx="3572253" cy="4825141"/>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20000"/>
              </a:lnSpc>
              <a:spcBef>
                <a:spcPts val="0"/>
              </a:spcBef>
              <a:spcAft>
                <a:spcPts val="0"/>
              </a:spcAft>
              <a:buClr>
                <a:schemeClr val="lt1"/>
              </a:buClr>
              <a:buSzPct val="125000"/>
              <a:buNone/>
            </a:pPr>
            <a:r>
              <a:t/>
            </a:r>
            <a:endParaRPr/>
          </a:p>
          <a:p>
            <a:pPr indent="-228600" lvl="0" marL="228600" rtl="0" algn="l">
              <a:lnSpc>
                <a:spcPct val="120000"/>
              </a:lnSpc>
              <a:spcBef>
                <a:spcPts val="1000"/>
              </a:spcBef>
              <a:spcAft>
                <a:spcPts val="0"/>
              </a:spcAft>
              <a:buClr>
                <a:schemeClr val="lt1"/>
              </a:buClr>
              <a:buSzPct val="125000"/>
              <a:buChar char="•"/>
            </a:pPr>
            <a:r>
              <a:rPr lang="es-CL"/>
              <a:t>Sistema de mensajería entre el estudiantado y consejeros, a su vez estos se permitan comunicar con los profesores y con el director de carrera de forma rápida y formal.</a:t>
            </a:r>
            <a:endParaRPr/>
          </a:p>
          <a:p>
            <a:pPr indent="-228600" lvl="0" marL="228600" rtl="0" algn="l">
              <a:lnSpc>
                <a:spcPct val="120000"/>
              </a:lnSpc>
              <a:spcBef>
                <a:spcPts val="1000"/>
              </a:spcBef>
              <a:spcAft>
                <a:spcPts val="0"/>
              </a:spcAft>
              <a:buClr>
                <a:schemeClr val="lt1"/>
              </a:buClr>
              <a:buSzPct val="125000"/>
              <a:buChar char="•"/>
            </a:pPr>
            <a:r>
              <a:rPr lang="es-CL"/>
              <a:t>Permitirá votar por un candidato dejando registro del ID que voto.</a:t>
            </a:r>
            <a:endParaRPr/>
          </a:p>
          <a:p>
            <a:pPr indent="-228600" lvl="0" marL="228600" rtl="0" algn="l">
              <a:lnSpc>
                <a:spcPct val="120000"/>
              </a:lnSpc>
              <a:spcBef>
                <a:spcPts val="1000"/>
              </a:spcBef>
              <a:spcAft>
                <a:spcPts val="0"/>
              </a:spcAft>
              <a:buClr>
                <a:schemeClr val="lt1"/>
              </a:buClr>
              <a:buSzPct val="125000"/>
              <a:buChar char="•"/>
            </a:pPr>
            <a:r>
              <a:rPr lang="es-CL"/>
              <a:t>Se podrán crear foros para discusiones y/o propuestas de ideas.</a:t>
            </a:r>
            <a:endParaRPr/>
          </a:p>
          <a:p>
            <a:pPr indent="-228600" lvl="0" marL="228600" rtl="0" algn="l">
              <a:lnSpc>
                <a:spcPct val="120000"/>
              </a:lnSpc>
              <a:spcBef>
                <a:spcPts val="1000"/>
              </a:spcBef>
              <a:spcAft>
                <a:spcPts val="0"/>
              </a:spcAft>
              <a:buClr>
                <a:schemeClr val="lt1"/>
              </a:buClr>
              <a:buSzPct val="125000"/>
              <a:buChar char="•"/>
            </a:pPr>
            <a:r>
              <a:rPr lang="es-CL"/>
              <a:t>Permitirá realizar encuestas.</a:t>
            </a:r>
            <a:endParaRPr/>
          </a:p>
          <a:p>
            <a:pPr indent="-228600" lvl="0" marL="228600" rtl="0" algn="l">
              <a:lnSpc>
                <a:spcPct val="120000"/>
              </a:lnSpc>
              <a:spcBef>
                <a:spcPts val="1000"/>
              </a:spcBef>
              <a:spcAft>
                <a:spcPts val="0"/>
              </a:spcAft>
              <a:buClr>
                <a:schemeClr val="lt1"/>
              </a:buClr>
              <a:buSzPct val="125000"/>
              <a:buChar char="•"/>
            </a:pPr>
            <a:r>
              <a:rPr lang="es-CL"/>
              <a:t>Permitirá realizar debates en vivo de forma online desde tu celular o la página web. </a:t>
            </a:r>
            <a:endParaRPr/>
          </a:p>
          <a:p>
            <a:pPr indent="-228600" lvl="0" marL="228600" rtl="0" algn="l">
              <a:lnSpc>
                <a:spcPct val="120000"/>
              </a:lnSpc>
              <a:spcBef>
                <a:spcPts val="1000"/>
              </a:spcBef>
              <a:spcAft>
                <a:spcPts val="0"/>
              </a:spcAft>
              <a:buClr>
                <a:schemeClr val="lt1"/>
              </a:buClr>
              <a:buSzPct val="125000"/>
              <a:buChar char="•"/>
            </a:pPr>
            <a:r>
              <a:rPr lang="es-CL"/>
              <a:t>Generar un Ranking de posiciones de candidatos a consejeros. </a:t>
            </a:r>
            <a:endParaRPr/>
          </a:p>
          <a:p>
            <a:pPr indent="-228600" lvl="0" marL="228600" rtl="0" algn="l">
              <a:lnSpc>
                <a:spcPct val="120000"/>
              </a:lnSpc>
              <a:spcBef>
                <a:spcPts val="1000"/>
              </a:spcBef>
              <a:spcAft>
                <a:spcPts val="0"/>
              </a:spcAft>
              <a:buClr>
                <a:schemeClr val="lt1"/>
              </a:buClr>
              <a:buSzPct val="125000"/>
              <a:buChar char="•"/>
            </a:pPr>
            <a:r>
              <a:rPr lang="es-CL"/>
              <a:t>“Conoce a tu consejero”: tendrá información personal e ideas propuestas de cada consejero. </a:t>
            </a:r>
            <a:endParaRPr/>
          </a:p>
          <a:p>
            <a:pPr indent="-123825" lvl="0" marL="228600" rtl="0" algn="l">
              <a:lnSpc>
                <a:spcPct val="120000"/>
              </a:lnSpc>
              <a:spcBef>
                <a:spcPts val="1000"/>
              </a:spcBef>
              <a:spcAft>
                <a:spcPts val="0"/>
              </a:spcAft>
              <a:buClr>
                <a:schemeClr val="lt1"/>
              </a:buClr>
              <a:buSzPct val="125000"/>
              <a:buNone/>
            </a:pPr>
            <a:r>
              <a:t/>
            </a:r>
            <a:endParaRPr/>
          </a:p>
        </p:txBody>
      </p:sp>
      <p:sp>
        <p:nvSpPr>
          <p:cNvPr id="282" name="Google Shape;282;p4"/>
          <p:cNvSpPr/>
          <p:nvPr/>
        </p:nvSpPr>
        <p:spPr>
          <a:xfrm>
            <a:off x="8218627" y="571360"/>
            <a:ext cx="573633" cy="523748"/>
          </a:xfrm>
          <a:prstGeom prst="rect">
            <a:avLst/>
          </a:prstGeom>
          <a:blipFill rotWithShape="1">
            <a:blip r:embed="rId3">
              <a:alphaModFix/>
            </a:blip>
            <a:stretch>
              <a:fillRect b="0" l="0" r="0" t="0"/>
            </a:stretch>
          </a:blipFill>
          <a:ln cap="flat" cmpd="sng" w="15875">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atrón de fondo&#10;&#10;Descripción generada automáticamente" id="283" name="Google Shape;283;p4"/>
          <p:cNvPicPr preferRelativeResize="0"/>
          <p:nvPr/>
        </p:nvPicPr>
        <p:blipFill rotWithShape="1">
          <a:blip r:embed="rId4">
            <a:alphaModFix/>
          </a:blip>
          <a:srcRect b="0" l="0" r="0" t="0"/>
          <a:stretch/>
        </p:blipFill>
        <p:spPr>
          <a:xfrm>
            <a:off x="0" y="0"/>
            <a:ext cx="7735987" cy="6858000"/>
          </a:xfrm>
          <a:prstGeom prst="rect">
            <a:avLst/>
          </a:prstGeom>
          <a:noFill/>
          <a:ln>
            <a:noFill/>
          </a:ln>
        </p:spPr>
      </p:pic>
      <p:sp>
        <p:nvSpPr>
          <p:cNvPr id="284" name="Google Shape;284;p4"/>
          <p:cNvSpPr txBox="1"/>
          <p:nvPr/>
        </p:nvSpPr>
        <p:spPr>
          <a:xfrm>
            <a:off x="9811512" y="-3657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
          <p:cNvSpPr/>
          <p:nvPr/>
        </p:nvSpPr>
        <p:spPr>
          <a:xfrm>
            <a:off x="8114902" y="453042"/>
            <a:ext cx="3084892"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5"/>
          <p:cNvGrpSpPr/>
          <p:nvPr/>
        </p:nvGrpSpPr>
        <p:grpSpPr>
          <a:xfrm>
            <a:off x="9082977" y="460732"/>
            <a:ext cx="2339002" cy="745006"/>
            <a:chOff x="676111" y="1468"/>
            <a:chExt cx="2408780" cy="745006"/>
          </a:xfrm>
        </p:grpSpPr>
        <p:sp>
          <p:nvSpPr>
            <p:cNvPr id="291" name="Google Shape;291;p5"/>
            <p:cNvSpPr/>
            <p:nvPr/>
          </p:nvSpPr>
          <p:spPr>
            <a:xfrm>
              <a:off x="860480" y="1469"/>
              <a:ext cx="2224411" cy="74500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txBox="1"/>
            <p:nvPr/>
          </p:nvSpPr>
          <p:spPr>
            <a:xfrm>
              <a:off x="676111" y="1468"/>
              <a:ext cx="2334044" cy="745005"/>
            </a:xfrm>
            <a:prstGeom prst="rect">
              <a:avLst/>
            </a:prstGeom>
            <a:noFill/>
            <a:ln>
              <a:noFill/>
            </a:ln>
          </p:spPr>
          <p:txBody>
            <a:bodyPr anchorCtr="0" anchor="ctr" bIns="78825" lIns="78825" spcFirstLastPara="1" rIns="78825" wrap="square" tIns="78825">
              <a:noAutofit/>
            </a:bodyPr>
            <a:lstStyle/>
            <a:p>
              <a:pPr indent="0" lvl="0" marL="0" marR="0" rtl="0" algn="l">
                <a:lnSpc>
                  <a:spcPct val="100000"/>
                </a:lnSpc>
                <a:spcBef>
                  <a:spcPts val="0"/>
                </a:spcBef>
                <a:spcAft>
                  <a:spcPts val="0"/>
                </a:spcAft>
                <a:buClr>
                  <a:schemeClr val="dk1"/>
                </a:buClr>
                <a:buSzPts val="2100"/>
                <a:buFont typeface="Arial Black"/>
                <a:buNone/>
              </a:pPr>
              <a:r>
                <a:rPr lang="es-CL" sz="2100">
                  <a:solidFill>
                    <a:schemeClr val="dk1"/>
                  </a:solidFill>
                  <a:latin typeface="Arial Black"/>
                  <a:ea typeface="Arial Black"/>
                  <a:cs typeface="Arial Black"/>
                  <a:sym typeface="Arial Black"/>
                </a:rPr>
                <a:t>PLATAFORMA WEB</a:t>
              </a:r>
              <a:endParaRPr/>
            </a:p>
          </p:txBody>
        </p:sp>
      </p:grpSp>
      <p:sp>
        <p:nvSpPr>
          <p:cNvPr id="293" name="Google Shape;293;p5"/>
          <p:cNvSpPr txBox="1"/>
          <p:nvPr>
            <p:ph idx="1" type="body"/>
          </p:nvPr>
        </p:nvSpPr>
        <p:spPr>
          <a:xfrm>
            <a:off x="8114902" y="1572126"/>
            <a:ext cx="3307077" cy="445970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s-CL"/>
              <a:t>Crear plataforma (página web) para facilitar el acceso a la apps Zet, además de poder realizar todas acciones de la apps en la comodidad de un pc.</a:t>
            </a:r>
            <a:endParaRPr/>
          </a:p>
        </p:txBody>
      </p:sp>
      <p:sp>
        <p:nvSpPr>
          <p:cNvPr id="294" name="Google Shape;294;p5"/>
          <p:cNvSpPr/>
          <p:nvPr/>
        </p:nvSpPr>
        <p:spPr>
          <a:xfrm>
            <a:off x="8404076" y="541323"/>
            <a:ext cx="582841" cy="569689"/>
          </a:xfrm>
          <a:prstGeom prst="rect">
            <a:avLst/>
          </a:prstGeom>
          <a:blipFill rotWithShape="1">
            <a:blip r:embed="rId3">
              <a:alphaModFix/>
            </a:blip>
            <a:stretch>
              <a:fillRect b="0" l="0" r="0" t="0"/>
            </a:stretch>
          </a:blipFill>
          <a:ln cap="flat" cmpd="sng" w="15875">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iagrama&#10;&#10;Descripción generada automáticamente con confianza baja" id="295" name="Google Shape;295;p5"/>
          <p:cNvPicPr preferRelativeResize="0"/>
          <p:nvPr/>
        </p:nvPicPr>
        <p:blipFill rotWithShape="1">
          <a:blip r:embed="rId4">
            <a:alphaModFix/>
          </a:blip>
          <a:srcRect b="0" l="0" r="0" t="0"/>
          <a:stretch/>
        </p:blipFill>
        <p:spPr>
          <a:xfrm>
            <a:off x="0" y="-2"/>
            <a:ext cx="7723316" cy="685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
          <p:cNvSpPr/>
          <p:nvPr/>
        </p:nvSpPr>
        <p:spPr>
          <a:xfrm>
            <a:off x="8225994" y="486464"/>
            <a:ext cx="3084892" cy="745005"/>
          </a:xfrm>
          <a:prstGeom prst="roundRect">
            <a:avLst>
              <a:gd fmla="val 10000" name="adj"/>
            </a:avLst>
          </a:prstGeom>
          <a:solidFill>
            <a:srgbClr val="82C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6"/>
          <p:cNvGrpSpPr/>
          <p:nvPr/>
        </p:nvGrpSpPr>
        <p:grpSpPr>
          <a:xfrm>
            <a:off x="9013374" y="460733"/>
            <a:ext cx="2408605" cy="774032"/>
            <a:chOff x="604432" y="1469"/>
            <a:chExt cx="2480459" cy="774032"/>
          </a:xfrm>
        </p:grpSpPr>
        <p:sp>
          <p:nvSpPr>
            <p:cNvPr id="302" name="Google Shape;302;p6"/>
            <p:cNvSpPr/>
            <p:nvPr/>
          </p:nvSpPr>
          <p:spPr>
            <a:xfrm>
              <a:off x="860480" y="1469"/>
              <a:ext cx="2224411" cy="74500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txBox="1"/>
            <p:nvPr/>
          </p:nvSpPr>
          <p:spPr>
            <a:xfrm>
              <a:off x="604432" y="30496"/>
              <a:ext cx="2415667" cy="745005"/>
            </a:xfrm>
            <a:prstGeom prst="rect">
              <a:avLst/>
            </a:prstGeom>
            <a:noFill/>
            <a:ln>
              <a:noFill/>
            </a:ln>
          </p:spPr>
          <p:txBody>
            <a:bodyPr anchorCtr="0" anchor="ctr" bIns="78825" lIns="78825" spcFirstLastPara="1" rIns="78825" wrap="square" tIns="78825">
              <a:noAutofit/>
            </a:bodyPr>
            <a:lstStyle/>
            <a:p>
              <a:pPr indent="0" lvl="0" marL="0" marR="0" rtl="0" algn="l">
                <a:lnSpc>
                  <a:spcPct val="100000"/>
                </a:lnSpc>
                <a:spcBef>
                  <a:spcPts val="0"/>
                </a:spcBef>
                <a:spcAft>
                  <a:spcPts val="0"/>
                </a:spcAft>
                <a:buClr>
                  <a:schemeClr val="dk1"/>
                </a:buClr>
                <a:buSzPts val="2100"/>
                <a:buFont typeface="Arial Black"/>
                <a:buNone/>
              </a:pPr>
              <a:r>
                <a:rPr lang="es-CL" sz="2100">
                  <a:solidFill>
                    <a:schemeClr val="dk1"/>
                  </a:solidFill>
                  <a:latin typeface="Arial Black"/>
                  <a:ea typeface="Arial Black"/>
                  <a:cs typeface="Arial Black"/>
                  <a:sym typeface="Arial Black"/>
                </a:rPr>
                <a:t>BASE DE DATO</a:t>
              </a:r>
              <a:endParaRPr sz="2100">
                <a:solidFill>
                  <a:schemeClr val="dk1"/>
                </a:solidFill>
                <a:latin typeface="Arial Black"/>
                <a:ea typeface="Arial Black"/>
                <a:cs typeface="Arial Black"/>
                <a:sym typeface="Arial Black"/>
              </a:endParaRPr>
            </a:p>
          </p:txBody>
        </p:sp>
      </p:grpSp>
      <p:sp>
        <p:nvSpPr>
          <p:cNvPr id="304" name="Google Shape;304;p6"/>
          <p:cNvSpPr txBox="1"/>
          <p:nvPr>
            <p:ph idx="1" type="body"/>
          </p:nvPr>
        </p:nvSpPr>
        <p:spPr>
          <a:xfrm>
            <a:off x="8114902" y="1572126"/>
            <a:ext cx="3307077" cy="445970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s-CL"/>
              <a:t>Construida en SQL SERVER en donde se almacenarán los datos relacionados a usuarios, elecciones,  votaciones, resultados, datos, entre otros datos.</a:t>
            </a:r>
            <a:endParaRPr/>
          </a:p>
        </p:txBody>
      </p:sp>
      <p:pic>
        <p:nvPicPr>
          <p:cNvPr descr="Imagen de la pantalla de un celular con la mano&#10;&#10;Descripción generada automáticamente con confianza media" id="305" name="Google Shape;305;p6"/>
          <p:cNvPicPr preferRelativeResize="0"/>
          <p:nvPr/>
        </p:nvPicPr>
        <p:blipFill rotWithShape="1">
          <a:blip r:embed="rId3">
            <a:alphaModFix/>
          </a:blip>
          <a:srcRect b="0" l="0" r="0" t="0"/>
          <a:stretch/>
        </p:blipFill>
        <p:spPr>
          <a:xfrm>
            <a:off x="0" y="0"/>
            <a:ext cx="7723315" cy="6858000"/>
          </a:xfrm>
          <a:prstGeom prst="rect">
            <a:avLst/>
          </a:prstGeom>
          <a:noFill/>
          <a:ln>
            <a:noFill/>
          </a:ln>
        </p:spPr>
      </p:pic>
      <p:sp>
        <p:nvSpPr>
          <p:cNvPr descr="Server" id="306" name="Google Shape;306;p6"/>
          <p:cNvSpPr/>
          <p:nvPr/>
        </p:nvSpPr>
        <p:spPr>
          <a:xfrm>
            <a:off x="8354571" y="565244"/>
            <a:ext cx="620032" cy="521847"/>
          </a:xfrm>
          <a:prstGeom prst="rect">
            <a:avLst/>
          </a:prstGeom>
          <a:blipFill rotWithShape="1">
            <a:blip r:embed="rId4">
              <a:alphaModFix/>
            </a:blip>
            <a:stretch>
              <a:fillRect b="0" l="0" r="0" t="0"/>
            </a:stretch>
          </a:blipFill>
          <a:ln cap="flat" cmpd="sng" w="15875">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
          <p:cNvSpPr/>
          <p:nvPr/>
        </p:nvSpPr>
        <p:spPr>
          <a:xfrm>
            <a:off x="7837715" y="514122"/>
            <a:ext cx="3272715" cy="638224"/>
          </a:xfrm>
          <a:prstGeom prst="roundRect">
            <a:avLst>
              <a:gd fmla="val 10000" name="adj"/>
            </a:avLst>
          </a:prstGeom>
          <a:solidFill>
            <a:srgbClr val="E77F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txBox="1"/>
          <p:nvPr/>
        </p:nvSpPr>
        <p:spPr>
          <a:xfrm>
            <a:off x="7794173" y="582491"/>
            <a:ext cx="3472224"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2100">
                <a:solidFill>
                  <a:schemeClr val="dk1"/>
                </a:solidFill>
                <a:latin typeface="Arial Black"/>
                <a:ea typeface="Arial Black"/>
                <a:cs typeface="Arial Black"/>
                <a:sym typeface="Arial Black"/>
              </a:rPr>
              <a:t>Objetivos del Negocio</a:t>
            </a:r>
            <a:endParaRPr/>
          </a:p>
        </p:txBody>
      </p:sp>
      <p:sp>
        <p:nvSpPr>
          <p:cNvPr id="313" name="Google Shape;313;p7"/>
          <p:cNvSpPr txBox="1"/>
          <p:nvPr>
            <p:ph idx="1" type="body"/>
          </p:nvPr>
        </p:nvSpPr>
        <p:spPr>
          <a:xfrm>
            <a:off x="8071665" y="1398569"/>
            <a:ext cx="3307077" cy="2018362"/>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s-CL"/>
              <a:t>Facilitar los procesos de votación de concejero.</a:t>
            </a:r>
            <a:endParaRPr/>
          </a:p>
        </p:txBody>
      </p:sp>
      <p:sp>
        <p:nvSpPr>
          <p:cNvPr id="314" name="Google Shape;314;p7"/>
          <p:cNvSpPr/>
          <p:nvPr/>
        </p:nvSpPr>
        <p:spPr>
          <a:xfrm>
            <a:off x="7837715" y="3337634"/>
            <a:ext cx="3272715" cy="643679"/>
          </a:xfrm>
          <a:prstGeom prst="roundRect">
            <a:avLst>
              <a:gd fmla="val 10000" name="adj"/>
            </a:avLst>
          </a:prstGeom>
          <a:solidFill>
            <a:srgbClr val="E77F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txBox="1"/>
          <p:nvPr/>
        </p:nvSpPr>
        <p:spPr>
          <a:xfrm>
            <a:off x="7634518" y="3311987"/>
            <a:ext cx="3627999"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100">
                <a:solidFill>
                  <a:schemeClr val="dk1"/>
                </a:solidFill>
                <a:latin typeface="Arial Black"/>
                <a:ea typeface="Arial Black"/>
                <a:cs typeface="Arial Black"/>
                <a:sym typeface="Arial Black"/>
              </a:rPr>
              <a:t>Justificación del proyecto </a:t>
            </a:r>
            <a:endParaRPr/>
          </a:p>
        </p:txBody>
      </p:sp>
      <p:sp>
        <p:nvSpPr>
          <p:cNvPr id="316" name="Google Shape;316;p7"/>
          <p:cNvSpPr txBox="1"/>
          <p:nvPr/>
        </p:nvSpPr>
        <p:spPr>
          <a:xfrm>
            <a:off x="7953154" y="4248324"/>
            <a:ext cx="3512560" cy="23774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marR="0" rtl="0" algn="l">
              <a:lnSpc>
                <a:spcPct val="120000"/>
              </a:lnSpc>
              <a:spcBef>
                <a:spcPts val="0"/>
              </a:spcBef>
              <a:spcAft>
                <a:spcPts val="0"/>
              </a:spcAft>
              <a:buClr>
                <a:schemeClr val="lt1"/>
              </a:buClr>
              <a:buSzPct val="125000"/>
              <a:buFont typeface="Arial"/>
              <a:buChar char="•"/>
            </a:pPr>
            <a:r>
              <a:rPr lang="es-CL" sz="2400">
                <a:solidFill>
                  <a:schemeClr val="lt1"/>
                </a:solidFill>
                <a:latin typeface="Twentieth Century"/>
                <a:ea typeface="Twentieth Century"/>
                <a:cs typeface="Twentieth Century"/>
                <a:sym typeface="Twentieth Century"/>
              </a:rPr>
              <a:t>Debido a las necesidades estudiantiles de conseguir un representante y no poseer infraestructura  necesaria para cubrir la necesidad.</a:t>
            </a:r>
            <a:endParaRPr sz="2400">
              <a:solidFill>
                <a:schemeClr val="lt1"/>
              </a:solidFill>
              <a:latin typeface="Twentieth Century"/>
              <a:ea typeface="Twentieth Century"/>
              <a:cs typeface="Twentieth Century"/>
              <a:sym typeface="Twentieth Century"/>
            </a:endParaRPr>
          </a:p>
        </p:txBody>
      </p:sp>
      <p:pic>
        <p:nvPicPr>
          <p:cNvPr descr="Project Management: aprender a gestionar proyectos con éxito online" id="317" name="Google Shape;317;p7"/>
          <p:cNvPicPr preferRelativeResize="0"/>
          <p:nvPr/>
        </p:nvPicPr>
        <p:blipFill rotWithShape="1">
          <a:blip r:embed="rId3">
            <a:alphaModFix/>
          </a:blip>
          <a:srcRect b="0" l="0" r="0" t="0"/>
          <a:stretch/>
        </p:blipFill>
        <p:spPr>
          <a:xfrm>
            <a:off x="0" y="0"/>
            <a:ext cx="7029974"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8"/>
          <p:cNvSpPr/>
          <p:nvPr/>
        </p:nvSpPr>
        <p:spPr>
          <a:xfrm>
            <a:off x="7949189" y="438528"/>
            <a:ext cx="3550765"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8"/>
          <p:cNvPicPr preferRelativeResize="0"/>
          <p:nvPr/>
        </p:nvPicPr>
        <p:blipFill rotWithShape="1">
          <a:blip r:embed="rId3">
            <a:alphaModFix/>
          </a:blip>
          <a:srcRect b="0" l="0" r="0" t="0"/>
          <a:stretch/>
        </p:blipFill>
        <p:spPr>
          <a:xfrm>
            <a:off x="0" y="0"/>
            <a:ext cx="7029974" cy="6858000"/>
          </a:xfrm>
          <a:prstGeom prst="rect">
            <a:avLst/>
          </a:prstGeom>
          <a:noFill/>
          <a:ln>
            <a:noFill/>
          </a:ln>
        </p:spPr>
      </p:pic>
      <p:sp>
        <p:nvSpPr>
          <p:cNvPr id="324" name="Google Shape;324;p8"/>
          <p:cNvSpPr txBox="1"/>
          <p:nvPr/>
        </p:nvSpPr>
        <p:spPr>
          <a:xfrm>
            <a:off x="7997371" y="582491"/>
            <a:ext cx="3512458"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2100">
                <a:solidFill>
                  <a:schemeClr val="dk1"/>
                </a:solidFill>
                <a:latin typeface="Arial Black"/>
                <a:ea typeface="Arial Black"/>
                <a:cs typeface="Arial Black"/>
                <a:sym typeface="Arial Black"/>
              </a:rPr>
              <a:t>Problema o Necesidad</a:t>
            </a:r>
            <a:endParaRPr/>
          </a:p>
        </p:txBody>
      </p:sp>
      <p:sp>
        <p:nvSpPr>
          <p:cNvPr id="325" name="Google Shape;325;p8"/>
          <p:cNvSpPr txBox="1"/>
          <p:nvPr>
            <p:ph idx="1" type="body"/>
          </p:nvPr>
        </p:nvSpPr>
        <p:spPr>
          <a:xfrm>
            <a:off x="8114902" y="1583126"/>
            <a:ext cx="3307077" cy="3886495"/>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s-CL"/>
              <a:t>Proveer sistema de elección.</a:t>
            </a:r>
            <a:endParaRPr/>
          </a:p>
          <a:p>
            <a:pPr indent="-228600" lvl="0" marL="228600" rtl="0" algn="l">
              <a:lnSpc>
                <a:spcPct val="120000"/>
              </a:lnSpc>
              <a:spcBef>
                <a:spcPts val="1000"/>
              </a:spcBef>
              <a:spcAft>
                <a:spcPts val="0"/>
              </a:spcAft>
              <a:buClr>
                <a:schemeClr val="lt1"/>
              </a:buClr>
              <a:buSzPts val="3000"/>
              <a:buChar char="•"/>
            </a:pPr>
            <a:r>
              <a:rPr lang="es-CL"/>
              <a:t>Proveer plataformas digítale.</a:t>
            </a:r>
            <a:endParaRPr/>
          </a:p>
          <a:p>
            <a:pPr indent="-228600" lvl="0" marL="228600" rtl="0" algn="l">
              <a:lnSpc>
                <a:spcPct val="120000"/>
              </a:lnSpc>
              <a:spcBef>
                <a:spcPts val="1000"/>
              </a:spcBef>
              <a:spcAft>
                <a:spcPts val="0"/>
              </a:spcAft>
              <a:buClr>
                <a:schemeClr val="lt1"/>
              </a:buClr>
              <a:buSzPts val="3000"/>
              <a:buChar char="•"/>
            </a:pPr>
            <a:r>
              <a:rPr lang="es-CL"/>
              <a:t>Mejorar el canal de comunicación entre el alumnado y los directores.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9"/>
          <p:cNvGrpSpPr/>
          <p:nvPr/>
        </p:nvGrpSpPr>
        <p:grpSpPr>
          <a:xfrm>
            <a:off x="4259890" y="238802"/>
            <a:ext cx="3098852" cy="745005"/>
            <a:chOff x="8098243" y="440820"/>
            <a:chExt cx="3098852" cy="745005"/>
          </a:xfrm>
        </p:grpSpPr>
        <p:sp>
          <p:nvSpPr>
            <p:cNvPr id="331" name="Google Shape;331;p9"/>
            <p:cNvSpPr/>
            <p:nvPr/>
          </p:nvSpPr>
          <p:spPr>
            <a:xfrm>
              <a:off x="8098243" y="440820"/>
              <a:ext cx="3084892" cy="745005"/>
            </a:xfrm>
            <a:prstGeom prst="roundRect">
              <a:avLst>
                <a:gd fmla="val 10000" name="adj"/>
              </a:avLst>
            </a:prstGeom>
            <a:solidFill>
              <a:srgbClr val="DBB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txBox="1"/>
            <p:nvPr/>
          </p:nvSpPr>
          <p:spPr>
            <a:xfrm>
              <a:off x="8120067" y="567977"/>
              <a:ext cx="30770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dk1"/>
                  </a:solidFill>
                  <a:latin typeface="Arial Black"/>
                  <a:ea typeface="Arial Black"/>
                  <a:cs typeface="Arial Black"/>
                  <a:sym typeface="Arial Black"/>
                </a:rPr>
                <a:t>¿Que, como, por qué?</a:t>
              </a:r>
              <a:r>
                <a:rPr lang="es-CL" sz="2400">
                  <a:solidFill>
                    <a:schemeClr val="dk1"/>
                  </a:solidFill>
                  <a:latin typeface="Arial Black"/>
                  <a:ea typeface="Arial Black"/>
                  <a:cs typeface="Arial Black"/>
                  <a:sym typeface="Arial Black"/>
                </a:rPr>
                <a:t> </a:t>
              </a:r>
              <a:endParaRPr sz="2100">
                <a:solidFill>
                  <a:schemeClr val="dk1"/>
                </a:solidFill>
                <a:latin typeface="Arial Black"/>
                <a:ea typeface="Arial Black"/>
                <a:cs typeface="Arial Black"/>
                <a:sym typeface="Arial Black"/>
              </a:endParaRPr>
            </a:p>
          </p:txBody>
        </p:sp>
      </p:grpSp>
      <p:graphicFrame>
        <p:nvGraphicFramePr>
          <p:cNvPr id="333" name="Google Shape;333;p9"/>
          <p:cNvGraphicFramePr/>
          <p:nvPr/>
        </p:nvGraphicFramePr>
        <p:xfrm>
          <a:off x="818708" y="1710268"/>
          <a:ext cx="3000000" cy="3000000"/>
        </p:xfrm>
        <a:graphic>
          <a:graphicData uri="http://schemas.openxmlformats.org/drawingml/2006/table">
            <a:tbl>
              <a:tblPr bandRow="1" firstCol="1" firstRow="1">
                <a:noFill/>
                <a:tableStyleId>{FC529CBC-3B36-40CD-A6C3-0D0F690F37AC}</a:tableStyleId>
              </a:tblPr>
              <a:tblGrid>
                <a:gridCol w="3555450"/>
                <a:gridCol w="3603400"/>
                <a:gridCol w="3580025"/>
              </a:tblGrid>
              <a:tr h="261125">
                <a:tc>
                  <a:txBody>
                    <a:bodyPr/>
                    <a:lstStyle/>
                    <a:p>
                      <a:pPr indent="0" lvl="0" marL="0" marR="0" rtl="0" algn="l">
                        <a:lnSpc>
                          <a:spcPct val="107000"/>
                        </a:lnSpc>
                        <a:spcBef>
                          <a:spcPts val="0"/>
                        </a:spcBef>
                        <a:spcAft>
                          <a:spcPts val="0"/>
                        </a:spcAft>
                        <a:buNone/>
                      </a:pPr>
                      <a:r>
                        <a:rPr lang="es-CL" sz="1800" u="none" cap="none" strike="noStrike"/>
                        <a:t>QUE?</a:t>
                      </a:r>
                      <a:endParaRPr/>
                    </a:p>
                  </a:txBody>
                  <a:tcPr marT="0" marB="0" marR="40450" marL="40450"/>
                </a:tc>
                <a:tc>
                  <a:txBody>
                    <a:bodyPr/>
                    <a:lstStyle/>
                    <a:p>
                      <a:pPr indent="0" lvl="0" marL="0" marR="0" rtl="0" algn="l">
                        <a:lnSpc>
                          <a:spcPct val="107000"/>
                        </a:lnSpc>
                        <a:spcBef>
                          <a:spcPts val="0"/>
                        </a:spcBef>
                        <a:spcAft>
                          <a:spcPts val="0"/>
                        </a:spcAft>
                        <a:buNone/>
                      </a:pPr>
                      <a:r>
                        <a:rPr lang="es-CL" sz="1800" u="none" cap="none" strike="noStrike"/>
                        <a:t>¿COMO?</a:t>
                      </a:r>
                      <a:endParaRPr/>
                    </a:p>
                  </a:txBody>
                  <a:tcPr marT="0" marB="0" marR="40450" marL="40450"/>
                </a:tc>
                <a:tc>
                  <a:txBody>
                    <a:bodyPr/>
                    <a:lstStyle/>
                    <a:p>
                      <a:pPr indent="0" lvl="0" marL="0" marR="0" rtl="0" algn="l">
                        <a:lnSpc>
                          <a:spcPct val="107000"/>
                        </a:lnSpc>
                        <a:spcBef>
                          <a:spcPts val="0"/>
                        </a:spcBef>
                        <a:spcAft>
                          <a:spcPts val="0"/>
                        </a:spcAft>
                        <a:buNone/>
                      </a:pPr>
                      <a:r>
                        <a:rPr lang="es-CL" sz="1800" u="none" cap="none" strike="noStrike"/>
                        <a:t>¿POR QUÉ?</a:t>
                      </a:r>
                      <a:endParaRPr/>
                    </a:p>
                  </a:txBody>
                  <a:tcPr marT="0" marB="0" marR="40450" marL="40450"/>
                </a:tc>
              </a:tr>
              <a:tr h="609225">
                <a:tc>
                  <a:txBody>
                    <a:bodyPr/>
                    <a:lstStyle/>
                    <a:p>
                      <a:pPr indent="0" lvl="0" marL="0" marR="0" rtl="0" algn="l">
                        <a:lnSpc>
                          <a:spcPct val="107000"/>
                        </a:lnSpc>
                        <a:spcBef>
                          <a:spcPts val="0"/>
                        </a:spcBef>
                        <a:spcAft>
                          <a:spcPts val="0"/>
                        </a:spcAft>
                        <a:buNone/>
                      </a:pPr>
                      <a:r>
                        <a:rPr lang="es-CL" sz="1800" u="none" cap="none" strike="noStrike"/>
                        <a:t>¿Qué hace el usuario al ingresar a la app?</a:t>
                      </a:r>
                      <a:endParaRPr/>
                    </a:p>
                  </a:txBody>
                  <a:tcPr marT="0" marB="0" marR="40450" marL="40450"/>
                </a:tc>
                <a:tc>
                  <a:txBody>
                    <a:bodyPr/>
                    <a:lstStyle/>
                    <a:p>
                      <a:pPr indent="0" lvl="0" marL="0" marR="0" rtl="0" algn="l">
                        <a:lnSpc>
                          <a:spcPct val="107000"/>
                        </a:lnSpc>
                        <a:spcBef>
                          <a:spcPts val="0"/>
                        </a:spcBef>
                        <a:spcAft>
                          <a:spcPts val="0"/>
                        </a:spcAft>
                        <a:buNone/>
                      </a:pPr>
                      <a:r>
                        <a:rPr lang="es-CL" sz="1800" u="none" cap="none" strike="noStrike"/>
                        <a:t>¿Como ingresa el usuario a la app?</a:t>
                      </a:r>
                      <a:endParaRPr/>
                    </a:p>
                  </a:txBody>
                  <a:tcPr marT="0" marB="0" marR="40450" marL="40450"/>
                </a:tc>
                <a:tc>
                  <a:txBody>
                    <a:bodyPr/>
                    <a:lstStyle/>
                    <a:p>
                      <a:pPr indent="0" lvl="0" marL="0" marR="0" rtl="0" algn="l">
                        <a:lnSpc>
                          <a:spcPct val="107000"/>
                        </a:lnSpc>
                        <a:spcBef>
                          <a:spcPts val="0"/>
                        </a:spcBef>
                        <a:spcAft>
                          <a:spcPts val="0"/>
                        </a:spcAft>
                        <a:buNone/>
                      </a:pPr>
                      <a:r>
                        <a:rPr lang="es-CL" sz="1800" u="none" cap="none" strike="noStrike"/>
                        <a:t>¿Por qué ingresa a la app?</a:t>
                      </a:r>
                      <a:endParaRPr/>
                    </a:p>
                  </a:txBody>
                  <a:tcPr marT="0" marB="0" marR="40450" marL="40450"/>
                </a:tc>
              </a:tr>
              <a:tr h="1193950">
                <a:tc>
                  <a:txBody>
                    <a:bodyPr/>
                    <a:lstStyle/>
                    <a:p>
                      <a:pPr indent="0" lvl="0" marL="0" marR="0" rtl="0" algn="l">
                        <a:lnSpc>
                          <a:spcPct val="107000"/>
                        </a:lnSpc>
                        <a:spcBef>
                          <a:spcPts val="0"/>
                        </a:spcBef>
                        <a:spcAft>
                          <a:spcPts val="0"/>
                        </a:spcAft>
                        <a:buNone/>
                      </a:pPr>
                      <a:r>
                        <a:rPr lang="es-CL" sz="1800" u="none" cap="none" strike="noStrike"/>
                        <a:t>Observa la interfaz e instrucciones</a:t>
                      </a:r>
                      <a:endParaRPr/>
                    </a:p>
                  </a:txBody>
                  <a:tcPr marT="0" marB="0" marR="40450" marL="40450"/>
                </a:tc>
                <a:tc>
                  <a:txBody>
                    <a:bodyPr/>
                    <a:lstStyle/>
                    <a:p>
                      <a:pPr indent="0" lvl="0" marL="0" marR="0" rtl="0" algn="l">
                        <a:lnSpc>
                          <a:spcPct val="107000"/>
                        </a:lnSpc>
                        <a:spcBef>
                          <a:spcPts val="0"/>
                        </a:spcBef>
                        <a:spcAft>
                          <a:spcPts val="0"/>
                        </a:spcAft>
                        <a:buNone/>
                      </a:pPr>
                      <a:r>
                        <a:rPr lang="es-CL" sz="1800" u="none" cap="none" strike="noStrike"/>
                        <a:t>Ingresa rut y password</a:t>
                      </a:r>
                      <a:endParaRPr/>
                    </a:p>
                  </a:txBody>
                  <a:tcPr marT="0" marB="0" marR="40450" marL="40450"/>
                </a:tc>
                <a:tc>
                  <a:txBody>
                    <a:bodyPr/>
                    <a:lstStyle/>
                    <a:p>
                      <a:pPr indent="0" lvl="0" marL="0" marR="0" rtl="0" algn="l">
                        <a:lnSpc>
                          <a:spcPct val="107000"/>
                        </a:lnSpc>
                        <a:spcBef>
                          <a:spcPts val="0"/>
                        </a:spcBef>
                        <a:spcAft>
                          <a:spcPts val="0"/>
                        </a:spcAft>
                        <a:buNone/>
                      </a:pPr>
                      <a:r>
                        <a:rPr lang="es-CL" sz="1800" u="none" cap="none" strike="noStrike"/>
                        <a:t>Por la necesidad de tomar contacto, votar, debatir, consultar o leer propuestas de los consejeros.</a:t>
                      </a:r>
                      <a:endParaRPr/>
                    </a:p>
                  </a:txBody>
                  <a:tcPr marT="0" marB="0" marR="40450" marL="40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Circuito">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2021-05-12T14:57:44Z</dcterms:created>
  <dc:creator>Alexander Santibañez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